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Override PartName="/ppt/slides/slide21.xml" ContentType="application/vnd.openxmlformats-officedocument.presentationml.slide+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76" r:id="rId2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printerSettings" Target="printerSettings/printerSettings1.bin"/>
  <Relationship Id="rId3" Type="http://schemas.openxmlformats.org/officeDocument/2006/relationships/presProps" Target="presProps.xml"/>
  <Relationship Id="rId4" Type="http://schemas.openxmlformats.org/officeDocument/2006/relationships/viewProps" Target="viewProps.xml"/>
  <Relationship Id="rId5" Type="http://schemas.openxmlformats.org/officeDocument/2006/relationships/theme" Target="theme/theme1.xml"/>
  <Relationship Id="rId6" Type="http://schemas.openxmlformats.org/officeDocument/2006/relationships/tableStyles" Target="tableStyles.xml"/>
  <Relationship Id="rId7" Type="http://schemas.openxmlformats.org/officeDocument/2006/relationships/slide" Target="slides/slide1.xml"/>
  <Relationship Id="rId8" Type="http://schemas.openxmlformats.org/officeDocument/2006/relationships/slide" Target="slides/slide2.xml"/>
  <Relationship Id="rId9" Type="http://schemas.openxmlformats.org/officeDocument/2006/relationships/slide" Target="slides/slide3.xml"/>
  <Relationship Id="rId10" Type="http://schemas.openxmlformats.org/officeDocument/2006/relationships/slide" Target="slides/slide4.xml"/>
  <Relationship Id="rId11" Type="http://schemas.openxmlformats.org/officeDocument/2006/relationships/slide" Target="slides/slide5.xml"/>
  <Relationship Id="rId12" Type="http://schemas.openxmlformats.org/officeDocument/2006/relationships/slide" Target="slides/slide6.xml"/>
  <Relationship Id="rId13" Type="http://schemas.openxmlformats.org/officeDocument/2006/relationships/slide" Target="slides/slide7.xml"/>
  <Relationship Id="rId14" Type="http://schemas.openxmlformats.org/officeDocument/2006/relationships/slide" Target="slides/slide8.xml"/>
  <Relationship Id="rId15" Type="http://schemas.openxmlformats.org/officeDocument/2006/relationships/slide" Target="slides/slide9.xml"/>
  <Relationship Id="rId16" Type="http://schemas.openxmlformats.org/officeDocument/2006/relationships/slide" Target="slides/slide10.xml"/>
  <Relationship Id="rId17" Type="http://schemas.openxmlformats.org/officeDocument/2006/relationships/slide" Target="slides/slide11.xml"/>
  <Relationship Id="rId18" Type="http://schemas.openxmlformats.org/officeDocument/2006/relationships/slide" Target="slides/slide12.xml"/>
  <Relationship Id="rId19" Type="http://schemas.openxmlformats.org/officeDocument/2006/relationships/slide" Target="slides/slide13.xml"/>
  <Relationship Id="rId20" Type="http://schemas.openxmlformats.org/officeDocument/2006/relationships/slide" Target="slides/slide14.xml"/>
  <Relationship Id="rId21" Type="http://schemas.openxmlformats.org/officeDocument/2006/relationships/slide" Target="slides/slide15.xml"/>
  <Relationship Id="rId22" Type="http://schemas.openxmlformats.org/officeDocument/2006/relationships/slide" Target="slides/slide16.xml"/>
  <Relationship Id="rId23" Type="http://schemas.openxmlformats.org/officeDocument/2006/relationships/slide" Target="slides/slide17.xml"/>
  <Relationship Id="rId24" Type="http://schemas.openxmlformats.org/officeDocument/2006/relationships/slide" Target="slides/slide18.xml"/>
  <Relationship Id="rId25" Type="http://schemas.openxmlformats.org/officeDocument/2006/relationships/slide" Target="slides/slide19.xml"/>
  <Relationship Id="rId26" Type="http://schemas.openxmlformats.org/officeDocument/2006/relationships/slide" Target="slides/slide20.xml"/>
  <Relationship Id="rId27" Type="http://schemas.openxmlformats.org/officeDocument/2006/relationships/slide" Target="slides/slide21.xml"/>
</Relationships>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
  <Relationship Id="rId1" Type="http://schemas.openxmlformats.org/officeDocument/2006/relationships/slideLayout" Target="../slideLayouts/slideLayout7.xml"/>
</Relationships>

</file>

<file path=ppt/slides/_rels/slide10.xml.rels><?xml version="1.0" encoding="utf-8"?>
<Relationships xmlns="http://schemas.openxmlformats.org/package/2006/relationships">
  <Relationship Id="rId1" Type="http://schemas.openxmlformats.org/officeDocument/2006/relationships/slideLayout" Target="../slideLayouts/slideLayout7.xml"/>
</Relationships>

</file>

<file path=ppt/slides/_rels/slide11.xml.rels><?xml version="1.0" encoding="utf-8"?>
<Relationships xmlns="http://schemas.openxmlformats.org/package/2006/relationships">
  <Relationship Id="rId1" Type="http://schemas.openxmlformats.org/officeDocument/2006/relationships/slideLayout" Target="../slideLayouts/slideLayout7.xml"/>
</Relationships>

</file>

<file path=ppt/slides/_rels/slide12.xml.rels><?xml version="1.0" encoding="utf-8"?>
<Relationships xmlns="http://schemas.openxmlformats.org/package/2006/relationships">
  <Relationship Id="rId1" Type="http://schemas.openxmlformats.org/officeDocument/2006/relationships/slideLayout" Target="../slideLayouts/slideLayout7.xml"/>
</Relationships>

</file>

<file path=ppt/slides/_rels/slide13.xml.rels><?xml version="1.0" encoding="utf-8"?>
<Relationships xmlns="http://schemas.openxmlformats.org/package/2006/relationships">
  <Relationship Id="rId1" Type="http://schemas.openxmlformats.org/officeDocument/2006/relationships/slideLayout" Target="../slideLayouts/slideLayout7.xml"/>
</Relationships>

</file>

<file path=ppt/slides/_rels/slide14.xml.rels><?xml version="1.0" encoding="utf-8"?>
<Relationships xmlns="http://schemas.openxmlformats.org/package/2006/relationships">
  <Relationship Id="rId1" Type="http://schemas.openxmlformats.org/officeDocument/2006/relationships/slideLayout" Target="../slideLayouts/slideLayout7.xml"/>
</Relationships>

</file>

<file path=ppt/slides/_rels/slide15.xml.rels><?xml version="1.0" encoding="utf-8"?>
<Relationships xmlns="http://schemas.openxmlformats.org/package/2006/relationships">
  <Relationship Id="rId1" Type="http://schemas.openxmlformats.org/officeDocument/2006/relationships/slideLayout" Target="../slideLayouts/slideLayout7.xml"/>
</Relationships>

</file>

<file path=ppt/slides/_rels/slide16.xml.rels><?xml version="1.0" encoding="utf-8"?>
<Relationships xmlns="http://schemas.openxmlformats.org/package/2006/relationships">
  <Relationship Id="rId1" Type="http://schemas.openxmlformats.org/officeDocument/2006/relationships/slideLayout" Target="../slideLayouts/slideLayout7.xml"/>
</Relationships>

</file>

<file path=ppt/slides/_rels/slide17.xml.rels><?xml version="1.0" encoding="utf-8"?>
<Relationships xmlns="http://schemas.openxmlformats.org/package/2006/relationships">
  <Relationship Id="rId1" Type="http://schemas.openxmlformats.org/officeDocument/2006/relationships/slideLayout" Target="../slideLayouts/slideLayout7.xml"/>
</Relationships>

</file>

<file path=ppt/slides/_rels/slide18.xml.rels><?xml version="1.0" encoding="utf-8"?>
<Relationships xmlns="http://schemas.openxmlformats.org/package/2006/relationships">
  <Relationship Id="rId1" Type="http://schemas.openxmlformats.org/officeDocument/2006/relationships/slideLayout" Target="../slideLayouts/slideLayout7.xml"/>
</Relationships>

</file>

<file path=ppt/slides/_rels/slide19.xml.rels><?xml version="1.0" encoding="utf-8"?>
<Relationships xmlns="http://schemas.openxmlformats.org/package/2006/relationships">
  <Relationship Id="rId1" Type="http://schemas.openxmlformats.org/officeDocument/2006/relationships/slideLayout" Target="../slideLayouts/slideLayout7.xml"/>
</Relationships>

</file>

<file path=ppt/slides/_rels/slide2.xml.rels><?xml version="1.0" encoding="utf-8"?>
<Relationships xmlns="http://schemas.openxmlformats.org/package/2006/relationships">
  <Relationship Id="rId1" Type="http://schemas.openxmlformats.org/officeDocument/2006/relationships/slideLayout" Target="../slideLayouts/slideLayout7.xml"/>
</Relationships>

</file>

<file path=ppt/slides/_rels/slide20.xml.rels><?xml version="1.0" encoding="utf-8"?>
<Relationships xmlns="http://schemas.openxmlformats.org/package/2006/relationships">
  <Relationship Id="rId1" Type="http://schemas.openxmlformats.org/officeDocument/2006/relationships/slideLayout" Target="../slideLayouts/slideLayout7.xml"/>
</Relationships>

</file>

<file path=ppt/slides/_rels/slide21.xml.rels><?xml version="1.0" encoding="utf-8"?>
<Relationships xmlns="http://schemas.openxmlformats.org/package/2006/relationships">
  <Relationship Id="rId1" Type="http://schemas.openxmlformats.org/officeDocument/2006/relationships/slideLayout" Target="../slideLayouts/slideLayout7.xml"/>
</Relationships>

</file>

<file path=ppt/slides/_rels/slide3.xml.rels><?xml version="1.0" encoding="utf-8"?>
<Relationships xmlns="http://schemas.openxmlformats.org/package/2006/relationships">
  <Relationship Id="rId1" Type="http://schemas.openxmlformats.org/officeDocument/2006/relationships/slideLayout" Target="../slideLayouts/slideLayout7.xml"/>
</Relationships>

</file>

<file path=ppt/slides/_rels/slide4.xml.rels><?xml version="1.0" encoding="utf-8"?>
<Relationships xmlns="http://schemas.openxmlformats.org/package/2006/relationships">
  <Relationship Id="rId1" Type="http://schemas.openxmlformats.org/officeDocument/2006/relationships/slideLayout" Target="../slideLayouts/slideLayout7.xml"/>
</Relationships>

</file>

<file path=ppt/slides/_rels/slide5.xml.rels><?xml version="1.0" encoding="utf-8"?>
<Relationships xmlns="http://schemas.openxmlformats.org/package/2006/relationships">
  <Relationship Id="rId1" Type="http://schemas.openxmlformats.org/officeDocument/2006/relationships/slideLayout" Target="../slideLayouts/slideLayout7.xml"/>
</Relationships>

</file>

<file path=ppt/slides/_rels/slide6.xml.rels><?xml version="1.0" encoding="utf-8"?>
<Relationships xmlns="http://schemas.openxmlformats.org/package/2006/relationships">
  <Relationship Id="rId1" Type="http://schemas.openxmlformats.org/officeDocument/2006/relationships/slideLayout" Target="../slideLayouts/slideLayout7.xml"/>
</Relationships>

</file>

<file path=ppt/slides/_rels/slide7.xml.rels><?xml version="1.0" encoding="utf-8"?>
<Relationships xmlns="http://schemas.openxmlformats.org/package/2006/relationships">
  <Relationship Id="rId1" Type="http://schemas.openxmlformats.org/officeDocument/2006/relationships/slideLayout" Target="../slideLayouts/slideLayout7.xml"/>
</Relationships>

</file>

<file path=ppt/slides/_rels/slide8.xml.rels><?xml version="1.0" encoding="utf-8"?>
<Relationships xmlns="http://schemas.openxmlformats.org/package/2006/relationships">
  <Relationship Id="rId1" Type="http://schemas.openxmlformats.org/officeDocument/2006/relationships/slideLayout" Target="../slideLayouts/slideLayout7.xml"/>
</Relationships>

</file>

<file path=ppt/slides/_rels/slide9.xml.rels><?xml version="1.0" encoding="utf-8"?>
<Relationships xmlns="http://schemas.openxmlformats.org/package/2006/relationships">
  <Relationship Id="rId1" Type="http://schemas.openxmlformats.org/officeDocument/2006/relationships/slideLayout" Target="../slideLayouts/slideLayout7.xml"/>
</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00285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5029200"/>
            <a:ext cx="12191695" cy="137160"/>
          </a:xfrm>
          <a:prstGeom prst="rect">
            <a:avLst/>
          </a:prstGeom>
          <a:solidFill>
            <a:srgbClr val="F0502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2286000"/>
            <a:ext cx="11277295" cy="1371600"/>
          </a:xfrm>
          <a:prstGeom prst="rect">
            <a:avLst/>
          </a:prstGeom>
          <a:noFill/>
        </p:spPr>
        <p:txBody>
          <a:bodyPr wrap="square">
            <a:spAutoFit/>
          </a:bodyPr>
          <a:lstStyle/>
          <a:p>
            <a:pPr algn="ctr">
              <a:defRPr sz="4400" b="1">
                <a:solidFill>
                  <a:srgbClr val="FFFFFF"/>
                </a:solidFill>
              </a:defRPr>
            </a:pPr>
            <a:r>
              <a:t>Utah Public Sector Cybersecurity Budget Justification</a:t>
            </a:r>
          </a:p>
        </p:txBody>
      </p:sp>
      <p:sp>
        <p:nvSpPr>
          <p:cNvPr id="5" name="TextBox 4"/>
          <p:cNvSpPr txBox="1"/>
          <p:nvPr/>
        </p:nvSpPr>
        <p:spPr>
          <a:xfrm>
            <a:off x="457200" y="3840480"/>
            <a:ext cx="11277295" cy="914400"/>
          </a:xfrm>
          <a:prstGeom prst="rect">
            <a:avLst/>
          </a:prstGeom>
          <a:noFill/>
        </p:spPr>
        <p:txBody>
          <a:bodyPr wrap="none">
            <a:spAutoFit/>
          </a:bodyPr>
          <a:lstStyle/>
          <a:p>
            <a:pPr algn="ctr">
              <a:defRPr sz="2400">
                <a:solidFill>
                  <a:srgbClr val="B39700"/>
                </a:solidFill>
              </a:defRPr>
            </a:pPr>
            <a:r>
              <a:t>Strategic Investment Proposal for HB 44 (formerly HB 42) Compliance &amp; Risk Mitigation</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91695" cy="1097280"/>
          </a:xfrm>
          <a:prstGeom prst="rect">
            <a:avLst/>
          </a:prstGeom>
          <a:solidFill>
            <a:srgbClr val="00285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228600"/>
            <a:ext cx="10972800" cy="731520"/>
          </a:xfrm>
          <a:prstGeom prst="rect">
            <a:avLst/>
          </a:prstGeom>
          <a:noFill/>
        </p:spPr>
        <p:txBody>
          <a:bodyPr wrap="none">
            <a:spAutoFit/>
          </a:bodyPr>
          <a:lstStyle/>
          <a:p>
            <a:pPr>
              <a:defRPr sz="2800" b="1">
                <a:solidFill>
                  <a:srgbClr val="FFFFFF"/>
                </a:solidFill>
              </a:defRPr>
            </a:pPr>
            <a:r>
              <a:t>Budget Overview - Three-Year Investment</a:t>
            </a:r>
          </a:p>
        </p:txBody>
      </p:sp>
      <p:sp>
        <p:nvSpPr>
          <p:cNvPr id="5" name="TextBox 4"/>
          <p:cNvSpPr txBox="1"/>
          <p:nvPr/>
        </p:nvSpPr>
        <p:spPr>
          <a:xfrm>
            <a:off x="457200" y="1371600"/>
            <a:ext cx="11277295" cy="5029200"/>
          </a:xfrm>
          <a:prstGeom prst="rect">
            <a:avLst/>
          </a:prstGeom>
          <a:noFill/>
        </p:spPr>
        <p:txBody>
          <a:bodyPr wrap="square">
            <a:spAutoFit/>
          </a:bodyPr>
          <a:lstStyle/>
          <a:p>
            <a:pPr>
              <a:spcAft>
                <a:spcPts val="1200"/>
              </a:spcAft>
              <a:defRPr sz="1800">
                <a:solidFill>
                  <a:srgbClr val="50565B"/>
                </a:solidFill>
              </a:defRPr>
            </a:pPr>
            <a:r>
              <a:t>• Year 1 (Foundation): $XXX,XXX - Core infrastructure and quick wins</a:t>
            </a:r>
          </a:p>
          <a:p>
            <a:pPr>
              <a:spcAft>
                <a:spcPts val="1200"/>
              </a:spcAft>
              <a:defRPr sz="1800">
                <a:solidFill>
                  <a:srgbClr val="50565B"/>
                </a:solidFill>
              </a:defRPr>
            </a:pPr>
            <a:r>
              <a:t>• Year 2 (Enhancement): $XXX,XXX - Advanced capabilities and automation</a:t>
            </a:r>
          </a:p>
          <a:p>
            <a:pPr>
              <a:spcAft>
                <a:spcPts val="1200"/>
              </a:spcAft>
              <a:defRPr sz="1800">
                <a:solidFill>
                  <a:srgbClr val="50565B"/>
                </a:solidFill>
              </a:defRPr>
            </a:pPr>
            <a:r>
              <a:t>• Year 3 (Optimization): $XXX,XXX - Continuous improvement and maturity</a:t>
            </a:r>
          </a:p>
          <a:p>
            <a:pPr>
              <a:spcAft>
                <a:spcPts val="1200"/>
              </a:spcAft>
              <a:defRPr sz="1800">
                <a:solidFill>
                  <a:srgbClr val="50565B"/>
                </a:solidFill>
              </a:defRPr>
            </a:pPr>
            <a:r>
              <a:t>• Total Investment: $XXX,XXX over 3 years</a:t>
            </a:r>
          </a:p>
          <a:p>
            <a:pPr>
              <a:spcAft>
                <a:spcPts val="1200"/>
              </a:spcAft>
              <a:defRPr sz="1800">
                <a:solidFill>
                  <a:srgbClr val="50565B"/>
                </a:solidFill>
              </a:defRPr>
            </a:pPr>
            <a:r>
              <a:t>• Cost per Student: $XX (based on X,XXX enrollment)</a:t>
            </a:r>
          </a:p>
          <a:p>
            <a:pPr>
              <a:spcAft>
                <a:spcPts val="1200"/>
              </a:spcAft>
              <a:defRPr sz="1800">
                <a:solidFill>
                  <a:srgbClr val="50565B"/>
                </a:solidFill>
              </a:defRPr>
            </a:pPr>
            <a:r>
              <a:t>• Cost as % of Technology Budget: X.X%</a:t>
            </a:r>
          </a:p>
          <a:p/>
          <a:p>
            <a:pPr>
              <a:defRPr sz="1400" i="1">
                <a:solidFill>
                  <a:srgbClr val="B39700"/>
                </a:solidFill>
              </a:defRPr>
            </a:pPr>
            <a:r>
              <a:t>Note: Use the Budget Calculator spreadsheet to generate specific figures</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91695" cy="1097280"/>
          </a:xfrm>
          <a:prstGeom prst="rect">
            <a:avLst/>
          </a:prstGeom>
          <a:solidFill>
            <a:srgbClr val="00285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228600"/>
            <a:ext cx="10972800" cy="731520"/>
          </a:xfrm>
          <a:prstGeom prst="rect">
            <a:avLst/>
          </a:prstGeom>
          <a:noFill/>
        </p:spPr>
        <p:txBody>
          <a:bodyPr wrap="none">
            <a:spAutoFit/>
          </a:bodyPr>
          <a:lstStyle/>
          <a:p>
            <a:pPr>
              <a:defRPr sz="2800" b="1">
                <a:solidFill>
                  <a:srgbClr val="FFFFFF"/>
                </a:solidFill>
              </a:defRPr>
            </a:pPr>
            <a:r>
              <a:t>Budget Breakdown by Category</a:t>
            </a:r>
          </a:p>
        </p:txBody>
      </p:sp>
      <p:graphicFrame>
        <p:nvGraphicFramePr>
          <p:cNvPr id="5" name="Table 4"/>
          <p:cNvGraphicFramePr>
            <a:graphicFrameLocks noGrp="1"/>
          </p:cNvGraphicFramePr>
          <p:nvPr/>
        </p:nvGraphicFramePr>
        <p:xfrm>
          <a:off x="457200" y="1371600"/>
          <a:ext cx="11277295" cy="5029200"/>
        </p:xfrm>
        <a:graphic>
          <a:graphicData uri="http://schemas.openxmlformats.org/drawingml/2006/table">
            <a:tbl>
              <a:tblPr firstRow="1" bandRow="1">
                <a:tableStyleId>{5C22544A-7EE6-4342-B048-85BDC9FD1C3A}</a:tableStyleId>
              </a:tblPr>
              <a:tblGrid>
                <a:gridCol w="2819323"/>
                <a:gridCol w="2819323"/>
                <a:gridCol w="2819323"/>
                <a:gridCol w="2819326"/>
              </a:tblGrid>
              <a:tr h="838200">
                <a:tc>
                  <a:txBody>
                    <a:bodyPr/>
                    <a:lstStyle/>
                    <a:p>
                      <a:pPr>
                        <a:defRPr b="1" sz="1600">
                          <a:solidFill>
                            <a:srgbClr val="FFFFFF"/>
                          </a:solidFill>
                        </a:defRPr>
                      </a:pPr>
                      <a:r>
                        <a:t>Category</a:t>
                      </a:r>
                    </a:p>
                  </a:txBody>
                  <a:tcPr>
                    <a:solidFill>
                      <a:srgbClr val="002855"/>
                    </a:solidFill>
                  </a:tcPr>
                </a:tc>
                <a:tc>
                  <a:txBody>
                    <a:bodyPr/>
                    <a:lstStyle/>
                    <a:p>
                      <a:pPr>
                        <a:defRPr b="1" sz="1600">
                          <a:solidFill>
                            <a:srgbClr val="FFFFFF"/>
                          </a:solidFill>
                        </a:defRPr>
                      </a:pPr>
                      <a:r>
                        <a:t>Year 1</a:t>
                      </a:r>
                    </a:p>
                  </a:txBody>
                  <a:tcPr>
                    <a:solidFill>
                      <a:srgbClr val="002855"/>
                    </a:solidFill>
                  </a:tcPr>
                </a:tc>
                <a:tc>
                  <a:txBody>
                    <a:bodyPr/>
                    <a:lstStyle/>
                    <a:p>
                      <a:pPr>
                        <a:defRPr b="1" sz="1600">
                          <a:solidFill>
                            <a:srgbClr val="FFFFFF"/>
                          </a:solidFill>
                        </a:defRPr>
                      </a:pPr>
                      <a:r>
                        <a:t>Year 2</a:t>
                      </a:r>
                    </a:p>
                  </a:txBody>
                  <a:tcPr>
                    <a:solidFill>
                      <a:srgbClr val="002855"/>
                    </a:solidFill>
                  </a:tcPr>
                </a:tc>
                <a:tc>
                  <a:txBody>
                    <a:bodyPr/>
                    <a:lstStyle/>
                    <a:p>
                      <a:pPr>
                        <a:defRPr b="1" sz="1600">
                          <a:solidFill>
                            <a:srgbClr val="FFFFFF"/>
                          </a:solidFill>
                        </a:defRPr>
                      </a:pPr>
                      <a:r>
                        <a:t>Year 3</a:t>
                      </a:r>
                    </a:p>
                  </a:txBody>
                  <a:tcPr>
                    <a:solidFill>
                      <a:srgbClr val="002855"/>
                    </a:solidFill>
                  </a:tcPr>
                </a:tc>
              </a:tr>
              <a:tr h="838200">
                <a:tc>
                  <a:txBody>
                    <a:bodyPr/>
                    <a:lstStyle/>
                    <a:p>
                      <a:pPr>
                        <a:defRPr sz="1400" b="1">
                          <a:solidFill>
                            <a:srgbClr val="002855"/>
                          </a:solidFill>
                        </a:defRPr>
                      </a:pPr>
                      <a:r>
                        <a:t>Network Security</a:t>
                      </a:r>
                    </a:p>
                  </a:txBody>
                  <a:tcPr/>
                </a:tc>
                <a:tc>
                  <a:txBody>
                    <a:bodyPr/>
                    <a:lstStyle/>
                    <a:p>
                      <a:pPr>
                        <a:defRPr sz="1400"/>
                      </a:pPr>
                      <a:r>
                        <a:t>$XX,XXX</a:t>
                      </a:r>
                    </a:p>
                  </a:txBody>
                  <a:tcPr/>
                </a:tc>
                <a:tc>
                  <a:txBody>
                    <a:bodyPr/>
                    <a:lstStyle/>
                    <a:p>
                      <a:pPr>
                        <a:defRPr sz="1400"/>
                      </a:pPr>
                      <a:r>
                        <a:t>$XX,XXX</a:t>
                      </a:r>
                    </a:p>
                  </a:txBody>
                  <a:tcPr/>
                </a:tc>
                <a:tc>
                  <a:txBody>
                    <a:bodyPr/>
                    <a:lstStyle/>
                    <a:p>
                      <a:pPr>
                        <a:defRPr sz="1400"/>
                      </a:pPr>
                      <a:r>
                        <a:t>$XX,XXX</a:t>
                      </a:r>
                    </a:p>
                  </a:txBody>
                  <a:tcPr/>
                </a:tc>
              </a:tr>
              <a:tr h="838200">
                <a:tc>
                  <a:txBody>
                    <a:bodyPr/>
                    <a:lstStyle/>
                    <a:p>
                      <a:pPr>
                        <a:defRPr sz="1400" b="1">
                          <a:solidFill>
                            <a:srgbClr val="002855"/>
                          </a:solidFill>
                        </a:defRPr>
                      </a:pPr>
                      <a:r>
                        <a:t>Endpoint Protection</a:t>
                      </a:r>
                    </a:p>
                  </a:txBody>
                  <a:tcPr/>
                </a:tc>
                <a:tc>
                  <a:txBody>
                    <a:bodyPr/>
                    <a:lstStyle/>
                    <a:p>
                      <a:pPr>
                        <a:defRPr sz="1400"/>
                      </a:pPr>
                      <a:r>
                        <a:t>$XX,XXX</a:t>
                      </a:r>
                    </a:p>
                  </a:txBody>
                  <a:tcPr/>
                </a:tc>
                <a:tc>
                  <a:txBody>
                    <a:bodyPr/>
                    <a:lstStyle/>
                    <a:p>
                      <a:pPr>
                        <a:defRPr sz="1400"/>
                      </a:pPr>
                      <a:r>
                        <a:t>$XX,XXX</a:t>
                      </a:r>
                    </a:p>
                  </a:txBody>
                  <a:tcPr/>
                </a:tc>
                <a:tc>
                  <a:txBody>
                    <a:bodyPr/>
                    <a:lstStyle/>
                    <a:p>
                      <a:pPr>
                        <a:defRPr sz="1400"/>
                      </a:pPr>
                      <a:r>
                        <a:t>$XX,XXX</a:t>
                      </a:r>
                    </a:p>
                  </a:txBody>
                  <a:tcPr/>
                </a:tc>
              </a:tr>
              <a:tr h="838200">
                <a:tc>
                  <a:txBody>
                    <a:bodyPr/>
                    <a:lstStyle/>
                    <a:p>
                      <a:pPr>
                        <a:defRPr sz="1400" b="1">
                          <a:solidFill>
                            <a:srgbClr val="002855"/>
                          </a:solidFill>
                        </a:defRPr>
                      </a:pPr>
                      <a:r>
                        <a:t>Identity &amp; Access</a:t>
                      </a:r>
                    </a:p>
                  </a:txBody>
                  <a:tcPr/>
                </a:tc>
                <a:tc>
                  <a:txBody>
                    <a:bodyPr/>
                    <a:lstStyle/>
                    <a:p>
                      <a:pPr>
                        <a:defRPr sz="1400"/>
                      </a:pPr>
                      <a:r>
                        <a:t>$XX,XXX</a:t>
                      </a:r>
                    </a:p>
                  </a:txBody>
                  <a:tcPr/>
                </a:tc>
                <a:tc>
                  <a:txBody>
                    <a:bodyPr/>
                    <a:lstStyle/>
                    <a:p>
                      <a:pPr>
                        <a:defRPr sz="1400"/>
                      </a:pPr>
                      <a:r>
                        <a:t>$XX,XXX</a:t>
                      </a:r>
                    </a:p>
                  </a:txBody>
                  <a:tcPr/>
                </a:tc>
                <a:tc>
                  <a:txBody>
                    <a:bodyPr/>
                    <a:lstStyle/>
                    <a:p>
                      <a:pPr>
                        <a:defRPr sz="1400"/>
                      </a:pPr>
                      <a:r>
                        <a:t>$XX,XXX</a:t>
                      </a:r>
                    </a:p>
                  </a:txBody>
                  <a:tcPr/>
                </a:tc>
              </a:tr>
              <a:tr h="838200">
                <a:tc>
                  <a:txBody>
                    <a:bodyPr/>
                    <a:lstStyle/>
                    <a:p>
                      <a:pPr>
                        <a:defRPr sz="1400" b="1">
                          <a:solidFill>
                            <a:srgbClr val="002855"/>
                          </a:solidFill>
                        </a:defRPr>
                      </a:pPr>
                      <a:r>
                        <a:t>Security Operations</a:t>
                      </a:r>
                    </a:p>
                  </a:txBody>
                  <a:tcPr/>
                </a:tc>
                <a:tc>
                  <a:txBody>
                    <a:bodyPr/>
                    <a:lstStyle/>
                    <a:p>
                      <a:pPr>
                        <a:defRPr sz="1400"/>
                      </a:pPr>
                      <a:r>
                        <a:t>$XX,XXX</a:t>
                      </a:r>
                    </a:p>
                  </a:txBody>
                  <a:tcPr/>
                </a:tc>
                <a:tc>
                  <a:txBody>
                    <a:bodyPr/>
                    <a:lstStyle/>
                    <a:p>
                      <a:pPr>
                        <a:defRPr sz="1400"/>
                      </a:pPr>
                      <a:r>
                        <a:t>$XX,XXX</a:t>
                      </a:r>
                    </a:p>
                  </a:txBody>
                  <a:tcPr/>
                </a:tc>
                <a:tc>
                  <a:txBody>
                    <a:bodyPr/>
                    <a:lstStyle/>
                    <a:p>
                      <a:pPr>
                        <a:defRPr sz="1400"/>
                      </a:pPr>
                      <a:r>
                        <a:t>$XX,XXX</a:t>
                      </a:r>
                    </a:p>
                  </a:txBody>
                  <a:tcPr/>
                </a:tc>
              </a:tr>
              <a:tr h="838200">
                <a:tc>
                  <a:txBody>
                    <a:bodyPr/>
                    <a:lstStyle/>
                    <a:p>
                      <a:pPr>
                        <a:defRPr sz="1400" b="1">
                          <a:solidFill>
                            <a:srgbClr val="002855"/>
                          </a:solidFill>
                        </a:defRPr>
                      </a:pPr>
                      <a:r>
                        <a:t>Training &amp; Awareness</a:t>
                      </a:r>
                    </a:p>
                  </a:txBody>
                  <a:tcPr/>
                </a:tc>
                <a:tc>
                  <a:txBody>
                    <a:bodyPr/>
                    <a:lstStyle/>
                    <a:p>
                      <a:pPr>
                        <a:defRPr sz="1400"/>
                      </a:pPr>
                      <a:r>
                        <a:t>$XX,XXX</a:t>
                      </a:r>
                    </a:p>
                  </a:txBody>
                  <a:tcPr/>
                </a:tc>
                <a:tc>
                  <a:txBody>
                    <a:bodyPr/>
                    <a:lstStyle/>
                    <a:p>
                      <a:pPr>
                        <a:defRPr sz="1400"/>
                      </a:pPr>
                      <a:r>
                        <a:t>$XX,XXX</a:t>
                      </a:r>
                    </a:p>
                  </a:txBody>
                  <a:tcPr/>
                </a:tc>
                <a:tc>
                  <a:txBody>
                    <a:bodyPr/>
                    <a:lstStyle/>
                    <a:p>
                      <a:pPr>
                        <a:defRPr sz="1400"/>
                      </a:pPr>
                      <a:r>
                        <a:t>$XX,XXX</a:t>
                      </a:r>
                    </a:p>
                  </a:txBody>
                  <a:tcPr/>
                </a:tc>
              </a:tr>
            </a:tbl>
          </a:graphicData>
        </a:graphic>
      </p:graphicFrame>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91695" cy="1097280"/>
          </a:xfrm>
          <a:prstGeom prst="rect">
            <a:avLst/>
          </a:prstGeom>
          <a:solidFill>
            <a:srgbClr val="00285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228600"/>
            <a:ext cx="10972800" cy="731520"/>
          </a:xfrm>
          <a:prstGeom prst="rect">
            <a:avLst/>
          </a:prstGeom>
          <a:noFill/>
        </p:spPr>
        <p:txBody>
          <a:bodyPr wrap="none">
            <a:spAutoFit/>
          </a:bodyPr>
          <a:lstStyle/>
          <a:p>
            <a:pPr>
              <a:defRPr sz="2800" b="1">
                <a:solidFill>
                  <a:srgbClr val="FFFFFF"/>
                </a:solidFill>
              </a:defRPr>
            </a:pPr>
            <a:r>
              <a:t>ROI and Cost Avoidance</a:t>
            </a:r>
          </a:p>
        </p:txBody>
      </p:sp>
      <p:sp>
        <p:nvSpPr>
          <p:cNvPr id="5" name="TextBox 4"/>
          <p:cNvSpPr txBox="1"/>
          <p:nvPr/>
        </p:nvSpPr>
        <p:spPr>
          <a:xfrm>
            <a:off x="457200" y="1371600"/>
            <a:ext cx="11277295" cy="5029200"/>
          </a:xfrm>
          <a:prstGeom prst="rect">
            <a:avLst/>
          </a:prstGeom>
          <a:noFill/>
        </p:spPr>
        <p:txBody>
          <a:bodyPr wrap="square">
            <a:spAutoFit/>
          </a:bodyPr>
          <a:lstStyle/>
          <a:p>
            <a:pPr>
              <a:spcAft>
                <a:spcPts val="1200"/>
              </a:spcAft>
              <a:defRPr sz="1800">
                <a:solidFill>
                  <a:srgbClr val="50565B"/>
                </a:solidFill>
              </a:defRPr>
            </a:pPr>
            <a:r>
              <a:t>• Avoided Breach Costs: $4.45M average savings vs. single major incident</a:t>
            </a:r>
          </a:p>
          <a:p>
            <a:pPr>
              <a:spcAft>
                <a:spcPts val="1200"/>
              </a:spcAft>
              <a:defRPr sz="1800">
                <a:solidFill>
                  <a:srgbClr val="50565B"/>
                </a:solidFill>
              </a:defRPr>
            </a:pPr>
            <a:r>
              <a:t>• Insurance Premium Reduction: 15-25% savings on cyber insurance annually</a:t>
            </a:r>
          </a:p>
          <a:p>
            <a:pPr>
              <a:spcAft>
                <a:spcPts val="1200"/>
              </a:spcAft>
              <a:defRPr sz="1800">
                <a:solidFill>
                  <a:srgbClr val="50565B"/>
                </a:solidFill>
              </a:defRPr>
            </a:pPr>
            <a:r>
              <a:t>• Operational Efficiency: Reduced downtime, faster recovery capabilities</a:t>
            </a:r>
          </a:p>
          <a:p>
            <a:pPr>
              <a:spcAft>
                <a:spcPts val="1200"/>
              </a:spcAft>
              <a:defRPr sz="1800">
                <a:solidFill>
                  <a:srgbClr val="50565B"/>
                </a:solidFill>
              </a:defRPr>
            </a:pPr>
            <a:r>
              <a:t>• Compliance Benefits: Avoid regulatory fines and audit costs</a:t>
            </a:r>
          </a:p>
          <a:p>
            <a:pPr>
              <a:spcAft>
                <a:spcPts val="1200"/>
              </a:spcAft>
              <a:defRPr sz="1800">
                <a:solidFill>
                  <a:srgbClr val="50565B"/>
                </a:solidFill>
              </a:defRPr>
            </a:pPr>
            <a:r>
              <a:t>• Staff Productivity: Less time spent on reactive security incidents</a:t>
            </a:r>
          </a:p>
          <a:p>
            <a:pPr>
              <a:spcAft>
                <a:spcPts val="1200"/>
              </a:spcAft>
              <a:defRPr sz="1800">
                <a:solidFill>
                  <a:srgbClr val="50565B"/>
                </a:solidFill>
              </a:defRPr>
            </a:pPr>
            <a:r>
              <a:t>• Student Learning Continuity: Minimize instructional time lost to outages</a:t>
            </a:r>
          </a:p>
          <a:p>
            <a:pPr>
              <a:spcAft>
                <a:spcPts val="1200"/>
              </a:spcAft>
              <a:defRPr sz="1800">
                <a:solidFill>
                  <a:srgbClr val="50565B"/>
                </a:solidFill>
              </a:defRPr>
            </a:pPr>
            <a:r>
              <a:t>• Community Confidence: Protect district reputation and enrollment</a:t>
            </a:r>
          </a:p>
          <a:p/>
          <a:p>
            <a:pPr>
              <a:defRPr sz="1400" i="1">
                <a:solidFill>
                  <a:srgbClr val="B39700"/>
                </a:solidFill>
              </a:defRPr>
            </a:pPr>
            <a:r>
              <a:t>Note: ROI Calculator available in accompanying spreadsheet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0F0F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274320" cy="6858000"/>
          </a:xfrm>
          <a:prstGeom prst="rect">
            <a:avLst/>
          </a:prstGeom>
          <a:solidFill>
            <a:srgbClr val="00285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914400" y="2286000"/>
            <a:ext cx="1828800" cy="1371600"/>
          </a:xfrm>
          <a:prstGeom prst="rect">
            <a:avLst/>
          </a:prstGeom>
          <a:noFill/>
        </p:spPr>
        <p:txBody>
          <a:bodyPr wrap="none">
            <a:spAutoFit/>
          </a:bodyPr>
          <a:lstStyle/>
          <a:p>
            <a:pPr>
              <a:defRPr sz="7200" b="1">
                <a:solidFill>
                  <a:srgbClr val="F05023"/>
                </a:solidFill>
              </a:defRPr>
            </a:pPr>
            <a:r>
              <a:t>04</a:t>
            </a:r>
          </a:p>
        </p:txBody>
      </p:sp>
      <p:sp>
        <p:nvSpPr>
          <p:cNvPr id="5" name="TextBox 4"/>
          <p:cNvSpPr txBox="1"/>
          <p:nvPr/>
        </p:nvSpPr>
        <p:spPr>
          <a:xfrm>
            <a:off x="914400" y="3657600"/>
            <a:ext cx="10058400" cy="1371600"/>
          </a:xfrm>
          <a:prstGeom prst="rect">
            <a:avLst/>
          </a:prstGeom>
          <a:noFill/>
        </p:spPr>
        <p:txBody>
          <a:bodyPr wrap="none">
            <a:spAutoFit/>
          </a:bodyPr>
          <a:lstStyle/>
          <a:p>
            <a:pPr>
              <a:defRPr sz="4000" b="1">
                <a:solidFill>
                  <a:srgbClr val="002855"/>
                </a:solidFill>
              </a:defRPr>
            </a:pPr>
            <a:r>
              <a:t>Implementation Timeline</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91695" cy="1097280"/>
          </a:xfrm>
          <a:prstGeom prst="rect">
            <a:avLst/>
          </a:prstGeom>
          <a:solidFill>
            <a:srgbClr val="00285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228600"/>
            <a:ext cx="10972800" cy="731520"/>
          </a:xfrm>
          <a:prstGeom prst="rect">
            <a:avLst/>
          </a:prstGeom>
          <a:noFill/>
        </p:spPr>
        <p:txBody>
          <a:bodyPr wrap="none">
            <a:spAutoFit/>
          </a:bodyPr>
          <a:lstStyle/>
          <a:p>
            <a:pPr>
              <a:defRPr sz="2800" b="1">
                <a:solidFill>
                  <a:srgbClr val="FFFFFF"/>
                </a:solidFill>
              </a:defRPr>
            </a:pPr>
            <a:r>
              <a:t>Phased Implementation Timeline</a:t>
            </a:r>
          </a:p>
        </p:txBody>
      </p:sp>
      <p:sp>
        <p:nvSpPr>
          <p:cNvPr id="5" name="TextBox 4"/>
          <p:cNvSpPr txBox="1"/>
          <p:nvPr/>
        </p:nvSpPr>
        <p:spPr>
          <a:xfrm>
            <a:off x="457200" y="1371600"/>
            <a:ext cx="10972800" cy="365760"/>
          </a:xfrm>
          <a:prstGeom prst="rect">
            <a:avLst/>
          </a:prstGeom>
          <a:noFill/>
        </p:spPr>
        <p:txBody>
          <a:bodyPr wrap="none">
            <a:spAutoFit/>
          </a:bodyPr>
          <a:lstStyle/>
          <a:p>
            <a:pPr>
              <a:defRPr sz="1800" b="1">
                <a:solidFill>
                  <a:srgbClr val="F05023"/>
                </a:solidFill>
              </a:defRPr>
            </a:pPr>
            <a:r>
              <a:t>Phase 1: Foundation (Q1-Q2)</a:t>
            </a:r>
          </a:p>
        </p:txBody>
      </p:sp>
      <p:sp>
        <p:nvSpPr>
          <p:cNvPr id="6" name="TextBox 5"/>
          <p:cNvSpPr txBox="1"/>
          <p:nvPr/>
        </p:nvSpPr>
        <p:spPr>
          <a:xfrm>
            <a:off x="640080" y="1737360"/>
            <a:ext cx="10789920" cy="320040"/>
          </a:xfrm>
          <a:prstGeom prst="rect">
            <a:avLst/>
          </a:prstGeom>
          <a:noFill/>
        </p:spPr>
        <p:txBody>
          <a:bodyPr wrap="none">
            <a:spAutoFit/>
          </a:bodyPr>
          <a:lstStyle/>
          <a:p>
            <a:pPr>
              <a:defRPr sz="1400">
                <a:solidFill>
                  <a:srgbClr val="50565B"/>
                </a:solidFill>
              </a:defRPr>
            </a:pPr>
            <a:r>
              <a:t>• Risk assessment completion</a:t>
            </a:r>
          </a:p>
        </p:txBody>
      </p:sp>
      <p:sp>
        <p:nvSpPr>
          <p:cNvPr id="7" name="TextBox 6"/>
          <p:cNvSpPr txBox="1"/>
          <p:nvPr/>
        </p:nvSpPr>
        <p:spPr>
          <a:xfrm>
            <a:off x="640080" y="2057400"/>
            <a:ext cx="10789920" cy="320040"/>
          </a:xfrm>
          <a:prstGeom prst="rect">
            <a:avLst/>
          </a:prstGeom>
          <a:noFill/>
        </p:spPr>
        <p:txBody>
          <a:bodyPr wrap="none">
            <a:spAutoFit/>
          </a:bodyPr>
          <a:lstStyle/>
          <a:p>
            <a:pPr>
              <a:defRPr sz="1400">
                <a:solidFill>
                  <a:srgbClr val="50565B"/>
                </a:solidFill>
              </a:defRPr>
            </a:pPr>
            <a:r>
              <a:t>• SIEM deployment</a:t>
            </a:r>
          </a:p>
        </p:txBody>
      </p:sp>
      <p:sp>
        <p:nvSpPr>
          <p:cNvPr id="8" name="TextBox 7"/>
          <p:cNvSpPr txBox="1"/>
          <p:nvPr/>
        </p:nvSpPr>
        <p:spPr>
          <a:xfrm>
            <a:off x="640080" y="2377440"/>
            <a:ext cx="10789920" cy="320040"/>
          </a:xfrm>
          <a:prstGeom prst="rect">
            <a:avLst/>
          </a:prstGeom>
          <a:noFill/>
        </p:spPr>
        <p:txBody>
          <a:bodyPr wrap="none">
            <a:spAutoFit/>
          </a:bodyPr>
          <a:lstStyle/>
          <a:p>
            <a:pPr>
              <a:defRPr sz="1400">
                <a:solidFill>
                  <a:srgbClr val="50565B"/>
                </a:solidFill>
              </a:defRPr>
            </a:pPr>
            <a:r>
              <a:t>• MFA rollout</a:t>
            </a:r>
          </a:p>
        </p:txBody>
      </p:sp>
      <p:sp>
        <p:nvSpPr>
          <p:cNvPr id="9" name="TextBox 8"/>
          <p:cNvSpPr txBox="1"/>
          <p:nvPr/>
        </p:nvSpPr>
        <p:spPr>
          <a:xfrm>
            <a:off x="640080" y="2697480"/>
            <a:ext cx="10789920" cy="320040"/>
          </a:xfrm>
          <a:prstGeom prst="rect">
            <a:avLst/>
          </a:prstGeom>
          <a:noFill/>
        </p:spPr>
        <p:txBody>
          <a:bodyPr wrap="none">
            <a:spAutoFit/>
          </a:bodyPr>
          <a:lstStyle/>
          <a:p>
            <a:pPr>
              <a:defRPr sz="1400">
                <a:solidFill>
                  <a:srgbClr val="50565B"/>
                </a:solidFill>
              </a:defRPr>
            </a:pPr>
            <a:r>
              <a:t>• Security policy updates</a:t>
            </a:r>
          </a:p>
        </p:txBody>
      </p:sp>
      <p:sp>
        <p:nvSpPr>
          <p:cNvPr id="10" name="TextBox 9"/>
          <p:cNvSpPr txBox="1"/>
          <p:nvPr/>
        </p:nvSpPr>
        <p:spPr>
          <a:xfrm>
            <a:off x="457200" y="3200400"/>
            <a:ext cx="10972800" cy="365760"/>
          </a:xfrm>
          <a:prstGeom prst="rect">
            <a:avLst/>
          </a:prstGeom>
          <a:noFill/>
        </p:spPr>
        <p:txBody>
          <a:bodyPr wrap="none">
            <a:spAutoFit/>
          </a:bodyPr>
          <a:lstStyle/>
          <a:p>
            <a:pPr>
              <a:defRPr sz="1800" b="1">
                <a:solidFill>
                  <a:srgbClr val="B39700"/>
                </a:solidFill>
              </a:defRPr>
            </a:pPr>
            <a:r>
              <a:t>Phase 2: Enhancement (Q3-Q4)</a:t>
            </a:r>
          </a:p>
        </p:txBody>
      </p:sp>
      <p:sp>
        <p:nvSpPr>
          <p:cNvPr id="11" name="TextBox 10"/>
          <p:cNvSpPr txBox="1"/>
          <p:nvPr/>
        </p:nvSpPr>
        <p:spPr>
          <a:xfrm>
            <a:off x="640080" y="3566160"/>
            <a:ext cx="10789920" cy="320040"/>
          </a:xfrm>
          <a:prstGeom prst="rect">
            <a:avLst/>
          </a:prstGeom>
          <a:noFill/>
        </p:spPr>
        <p:txBody>
          <a:bodyPr wrap="none">
            <a:spAutoFit/>
          </a:bodyPr>
          <a:lstStyle/>
          <a:p>
            <a:pPr>
              <a:defRPr sz="1400">
                <a:solidFill>
                  <a:srgbClr val="50565B"/>
                </a:solidFill>
              </a:defRPr>
            </a:pPr>
            <a:r>
              <a:t>• EDR deployment</a:t>
            </a:r>
          </a:p>
        </p:txBody>
      </p:sp>
      <p:sp>
        <p:nvSpPr>
          <p:cNvPr id="12" name="TextBox 11"/>
          <p:cNvSpPr txBox="1"/>
          <p:nvPr/>
        </p:nvSpPr>
        <p:spPr>
          <a:xfrm>
            <a:off x="640080" y="3886200"/>
            <a:ext cx="10789920" cy="320040"/>
          </a:xfrm>
          <a:prstGeom prst="rect">
            <a:avLst/>
          </a:prstGeom>
          <a:noFill/>
        </p:spPr>
        <p:txBody>
          <a:bodyPr wrap="none">
            <a:spAutoFit/>
          </a:bodyPr>
          <a:lstStyle/>
          <a:p>
            <a:pPr>
              <a:defRPr sz="1400">
                <a:solidFill>
                  <a:srgbClr val="50565B"/>
                </a:solidFill>
              </a:defRPr>
            </a:pPr>
            <a:r>
              <a:t>• Email security upgrade</a:t>
            </a:r>
          </a:p>
        </p:txBody>
      </p:sp>
      <p:sp>
        <p:nvSpPr>
          <p:cNvPr id="13" name="TextBox 12"/>
          <p:cNvSpPr txBox="1"/>
          <p:nvPr/>
        </p:nvSpPr>
        <p:spPr>
          <a:xfrm>
            <a:off x="640080" y="4206240"/>
            <a:ext cx="10789920" cy="320040"/>
          </a:xfrm>
          <a:prstGeom prst="rect">
            <a:avLst/>
          </a:prstGeom>
          <a:noFill/>
        </p:spPr>
        <p:txBody>
          <a:bodyPr wrap="none">
            <a:spAutoFit/>
          </a:bodyPr>
          <a:lstStyle/>
          <a:p>
            <a:pPr>
              <a:defRPr sz="1400">
                <a:solidFill>
                  <a:srgbClr val="50565B"/>
                </a:solidFill>
              </a:defRPr>
            </a:pPr>
            <a:r>
              <a:t>• Vulnerability management program</a:t>
            </a:r>
          </a:p>
        </p:txBody>
      </p:sp>
      <p:sp>
        <p:nvSpPr>
          <p:cNvPr id="14" name="TextBox 13"/>
          <p:cNvSpPr txBox="1"/>
          <p:nvPr/>
        </p:nvSpPr>
        <p:spPr>
          <a:xfrm>
            <a:off x="640080" y="4526280"/>
            <a:ext cx="10789920" cy="320040"/>
          </a:xfrm>
          <a:prstGeom prst="rect">
            <a:avLst/>
          </a:prstGeom>
          <a:noFill/>
        </p:spPr>
        <p:txBody>
          <a:bodyPr wrap="none">
            <a:spAutoFit/>
          </a:bodyPr>
          <a:lstStyle/>
          <a:p>
            <a:pPr>
              <a:defRPr sz="1400">
                <a:solidFill>
                  <a:srgbClr val="50565B"/>
                </a:solidFill>
              </a:defRPr>
            </a:pPr>
            <a:r>
              <a:t>• Security awareness training launch</a:t>
            </a:r>
          </a:p>
        </p:txBody>
      </p:sp>
      <p:sp>
        <p:nvSpPr>
          <p:cNvPr id="15" name="TextBox 14"/>
          <p:cNvSpPr txBox="1"/>
          <p:nvPr/>
        </p:nvSpPr>
        <p:spPr>
          <a:xfrm>
            <a:off x="457200" y="5029200"/>
            <a:ext cx="10972800" cy="365760"/>
          </a:xfrm>
          <a:prstGeom prst="rect">
            <a:avLst/>
          </a:prstGeom>
          <a:noFill/>
        </p:spPr>
        <p:txBody>
          <a:bodyPr wrap="none">
            <a:spAutoFit/>
          </a:bodyPr>
          <a:lstStyle/>
          <a:p>
            <a:pPr>
              <a:defRPr sz="1800" b="1">
                <a:solidFill>
                  <a:srgbClr val="7CAF2E"/>
                </a:solidFill>
              </a:defRPr>
            </a:pPr>
            <a:r>
              <a:t>Phase 3: Optimization (Year 2+)</a:t>
            </a:r>
          </a:p>
        </p:txBody>
      </p:sp>
      <p:sp>
        <p:nvSpPr>
          <p:cNvPr id="16" name="TextBox 15"/>
          <p:cNvSpPr txBox="1"/>
          <p:nvPr/>
        </p:nvSpPr>
        <p:spPr>
          <a:xfrm>
            <a:off x="640080" y="5394960"/>
            <a:ext cx="10789920" cy="320040"/>
          </a:xfrm>
          <a:prstGeom prst="rect">
            <a:avLst/>
          </a:prstGeom>
          <a:noFill/>
        </p:spPr>
        <p:txBody>
          <a:bodyPr wrap="none">
            <a:spAutoFit/>
          </a:bodyPr>
          <a:lstStyle/>
          <a:p>
            <a:pPr>
              <a:defRPr sz="1400">
                <a:solidFill>
                  <a:srgbClr val="50565B"/>
                </a:solidFill>
              </a:defRPr>
            </a:pPr>
            <a:r>
              <a:t>• SOAR implementation</a:t>
            </a:r>
          </a:p>
        </p:txBody>
      </p:sp>
      <p:sp>
        <p:nvSpPr>
          <p:cNvPr id="17" name="TextBox 16"/>
          <p:cNvSpPr txBox="1"/>
          <p:nvPr/>
        </p:nvSpPr>
        <p:spPr>
          <a:xfrm>
            <a:off x="640080" y="5715000"/>
            <a:ext cx="10789920" cy="320040"/>
          </a:xfrm>
          <a:prstGeom prst="rect">
            <a:avLst/>
          </a:prstGeom>
          <a:noFill/>
        </p:spPr>
        <p:txBody>
          <a:bodyPr wrap="none">
            <a:spAutoFit/>
          </a:bodyPr>
          <a:lstStyle/>
          <a:p>
            <a:pPr>
              <a:defRPr sz="1400">
                <a:solidFill>
                  <a:srgbClr val="50565B"/>
                </a:solidFill>
              </a:defRPr>
            </a:pPr>
            <a:r>
              <a:t>• Threat intelligence integration</a:t>
            </a:r>
          </a:p>
        </p:txBody>
      </p:sp>
      <p:sp>
        <p:nvSpPr>
          <p:cNvPr id="18" name="TextBox 17"/>
          <p:cNvSpPr txBox="1"/>
          <p:nvPr/>
        </p:nvSpPr>
        <p:spPr>
          <a:xfrm>
            <a:off x="640080" y="6035040"/>
            <a:ext cx="10789920" cy="320040"/>
          </a:xfrm>
          <a:prstGeom prst="rect">
            <a:avLst/>
          </a:prstGeom>
          <a:noFill/>
        </p:spPr>
        <p:txBody>
          <a:bodyPr wrap="none">
            <a:spAutoFit/>
          </a:bodyPr>
          <a:lstStyle/>
          <a:p>
            <a:pPr>
              <a:defRPr sz="1400">
                <a:solidFill>
                  <a:srgbClr val="50565B"/>
                </a:solidFill>
              </a:defRPr>
            </a:pPr>
            <a:r>
              <a:t>• Advanced analytics</a:t>
            </a:r>
          </a:p>
        </p:txBody>
      </p:sp>
      <p:sp>
        <p:nvSpPr>
          <p:cNvPr id="19" name="TextBox 18"/>
          <p:cNvSpPr txBox="1"/>
          <p:nvPr/>
        </p:nvSpPr>
        <p:spPr>
          <a:xfrm>
            <a:off x="640080" y="6355080"/>
            <a:ext cx="10789920" cy="320040"/>
          </a:xfrm>
          <a:prstGeom prst="rect">
            <a:avLst/>
          </a:prstGeom>
          <a:noFill/>
        </p:spPr>
        <p:txBody>
          <a:bodyPr wrap="none">
            <a:spAutoFit/>
          </a:bodyPr>
          <a:lstStyle/>
          <a:p>
            <a:pPr>
              <a:defRPr sz="1400">
                <a:solidFill>
                  <a:srgbClr val="50565B"/>
                </a:solidFill>
              </a:defRPr>
            </a:pPr>
            <a:r>
              <a:t>• Continuous improvement program</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0F0F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274320" cy="6858000"/>
          </a:xfrm>
          <a:prstGeom prst="rect">
            <a:avLst/>
          </a:prstGeom>
          <a:solidFill>
            <a:srgbClr val="00285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914400" y="2286000"/>
            <a:ext cx="1828800" cy="1371600"/>
          </a:xfrm>
          <a:prstGeom prst="rect">
            <a:avLst/>
          </a:prstGeom>
          <a:noFill/>
        </p:spPr>
        <p:txBody>
          <a:bodyPr wrap="none">
            <a:spAutoFit/>
          </a:bodyPr>
          <a:lstStyle/>
          <a:p>
            <a:pPr>
              <a:defRPr sz="7200" b="1">
                <a:solidFill>
                  <a:srgbClr val="F05023"/>
                </a:solidFill>
              </a:defRPr>
            </a:pPr>
            <a:r>
              <a:t>05</a:t>
            </a:r>
          </a:p>
        </p:txBody>
      </p:sp>
      <p:sp>
        <p:nvSpPr>
          <p:cNvPr id="5" name="TextBox 4"/>
          <p:cNvSpPr txBox="1"/>
          <p:nvPr/>
        </p:nvSpPr>
        <p:spPr>
          <a:xfrm>
            <a:off x="914400" y="3657600"/>
            <a:ext cx="10058400" cy="1371600"/>
          </a:xfrm>
          <a:prstGeom prst="rect">
            <a:avLst/>
          </a:prstGeom>
          <a:noFill/>
        </p:spPr>
        <p:txBody>
          <a:bodyPr wrap="none">
            <a:spAutoFit/>
          </a:bodyPr>
          <a:lstStyle/>
          <a:p>
            <a:pPr>
              <a:defRPr sz="4000" b="1">
                <a:solidFill>
                  <a:srgbClr val="002855"/>
                </a:solidFill>
              </a:defRPr>
            </a:pPr>
            <a:r>
              <a:t>Peer Comparison &amp; Benchmarks</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91695" cy="1097280"/>
          </a:xfrm>
          <a:prstGeom prst="rect">
            <a:avLst/>
          </a:prstGeom>
          <a:solidFill>
            <a:srgbClr val="00285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228600"/>
            <a:ext cx="10972800" cy="731520"/>
          </a:xfrm>
          <a:prstGeom prst="rect">
            <a:avLst/>
          </a:prstGeom>
          <a:noFill/>
        </p:spPr>
        <p:txBody>
          <a:bodyPr wrap="none">
            <a:spAutoFit/>
          </a:bodyPr>
          <a:lstStyle/>
          <a:p>
            <a:pPr>
              <a:defRPr sz="2800" b="1">
                <a:solidFill>
                  <a:srgbClr val="FFFFFF"/>
                </a:solidFill>
              </a:defRPr>
            </a:pPr>
            <a:r>
              <a:t>Utah Peer District Comparison</a:t>
            </a:r>
          </a:p>
        </p:txBody>
      </p:sp>
      <p:graphicFrame>
        <p:nvGraphicFramePr>
          <p:cNvPr id="5" name="Table 4"/>
          <p:cNvGraphicFramePr>
            <a:graphicFrameLocks noGrp="1"/>
          </p:cNvGraphicFramePr>
          <p:nvPr/>
        </p:nvGraphicFramePr>
        <p:xfrm>
          <a:off x="457200" y="1371600"/>
          <a:ext cx="11277295" cy="5029200"/>
        </p:xfrm>
        <a:graphic>
          <a:graphicData uri="http://schemas.openxmlformats.org/drawingml/2006/table">
            <a:tbl>
              <a:tblPr firstRow="1" bandRow="1">
                <a:tableStyleId>{5C22544A-7EE6-4342-B048-85BDC9FD1C3A}</a:tableStyleId>
              </a:tblPr>
              <a:tblGrid>
                <a:gridCol w="2819323"/>
                <a:gridCol w="2819323"/>
                <a:gridCol w="2819323"/>
                <a:gridCol w="2819326"/>
              </a:tblGrid>
              <a:tr h="1005840">
                <a:tc>
                  <a:txBody>
                    <a:bodyPr/>
                    <a:lstStyle/>
                    <a:p>
                      <a:pPr>
                        <a:defRPr b="1" sz="1400">
                          <a:solidFill>
                            <a:srgbClr val="FFFFFF"/>
                          </a:solidFill>
                        </a:defRPr>
                      </a:pPr>
                      <a:r>
                        <a:t>District</a:t>
                      </a:r>
                    </a:p>
                  </a:txBody>
                  <a:tcPr>
                    <a:solidFill>
                      <a:srgbClr val="002855"/>
                    </a:solidFill>
                  </a:tcPr>
                </a:tc>
                <a:tc>
                  <a:txBody>
                    <a:bodyPr/>
                    <a:lstStyle/>
                    <a:p>
                      <a:pPr>
                        <a:defRPr b="1" sz="1400">
                          <a:solidFill>
                            <a:srgbClr val="FFFFFF"/>
                          </a:solidFill>
                        </a:defRPr>
                      </a:pPr>
                      <a:r>
                        <a:t>Enrollment</a:t>
                      </a:r>
                    </a:p>
                  </a:txBody>
                  <a:tcPr>
                    <a:solidFill>
                      <a:srgbClr val="002855"/>
                    </a:solidFill>
                  </a:tcPr>
                </a:tc>
                <a:tc>
                  <a:txBody>
                    <a:bodyPr/>
                    <a:lstStyle/>
                    <a:p>
                      <a:pPr>
                        <a:defRPr b="1" sz="1400">
                          <a:solidFill>
                            <a:srgbClr val="FFFFFF"/>
                          </a:solidFill>
                        </a:defRPr>
                      </a:pPr>
                      <a:r>
                        <a:t>Cybersecurity Budget</a:t>
                      </a:r>
                    </a:p>
                  </a:txBody>
                  <a:tcPr>
                    <a:solidFill>
                      <a:srgbClr val="002855"/>
                    </a:solidFill>
                  </a:tcPr>
                </a:tc>
                <a:tc>
                  <a:txBody>
                    <a:bodyPr/>
                    <a:lstStyle/>
                    <a:p>
                      <a:pPr>
                        <a:defRPr b="1" sz="1400">
                          <a:solidFill>
                            <a:srgbClr val="FFFFFF"/>
                          </a:solidFill>
                        </a:defRPr>
                      </a:pPr>
                      <a:r>
                        <a:t>% of Tech Budget</a:t>
                      </a:r>
                    </a:p>
                  </a:txBody>
                  <a:tcPr>
                    <a:solidFill>
                      <a:srgbClr val="002855"/>
                    </a:solidFill>
                  </a:tcPr>
                </a:tc>
              </a:tr>
              <a:tr h="1005840">
                <a:tc>
                  <a:txBody>
                    <a:bodyPr/>
                    <a:lstStyle/>
                    <a:p>
                      <a:pPr>
                        <a:defRPr sz="1200" b="1">
                          <a:solidFill>
                            <a:srgbClr val="F05023"/>
                          </a:solidFill>
                        </a:defRPr>
                      </a:pPr>
                      <a:r>
                        <a:t>[Your District]</a:t>
                      </a:r>
                    </a:p>
                  </a:txBody>
                  <a:tcPr/>
                </a:tc>
                <a:tc>
                  <a:txBody>
                    <a:bodyPr/>
                    <a:lstStyle/>
                    <a:p>
                      <a:pPr>
                        <a:defRPr sz="1200" b="1">
                          <a:solidFill>
                            <a:srgbClr val="F05023"/>
                          </a:solidFill>
                        </a:defRPr>
                      </a:pPr>
                      <a:r>
                        <a:t>X,XXX</a:t>
                      </a:r>
                    </a:p>
                  </a:txBody>
                  <a:tcPr/>
                </a:tc>
                <a:tc>
                  <a:txBody>
                    <a:bodyPr/>
                    <a:lstStyle/>
                    <a:p>
                      <a:pPr>
                        <a:defRPr sz="1200" b="1">
                          <a:solidFill>
                            <a:srgbClr val="F05023"/>
                          </a:solidFill>
                        </a:defRPr>
                      </a:pPr>
                      <a:r>
                        <a:t>Proposed: $XXX,XXX</a:t>
                      </a:r>
                    </a:p>
                  </a:txBody>
                  <a:tcPr/>
                </a:tc>
                <a:tc>
                  <a:txBody>
                    <a:bodyPr/>
                    <a:lstStyle/>
                    <a:p>
                      <a:pPr>
                        <a:defRPr sz="1200" b="1">
                          <a:solidFill>
                            <a:srgbClr val="F05023"/>
                          </a:solidFill>
                        </a:defRPr>
                      </a:pPr>
                      <a:r>
                        <a:t>X.X%</a:t>
                      </a:r>
                    </a:p>
                  </a:txBody>
                  <a:tcPr/>
                </a:tc>
              </a:tr>
              <a:tr h="1005840">
                <a:tc>
                  <a:txBody>
                    <a:bodyPr/>
                    <a:lstStyle/>
                    <a:p>
                      <a:pPr>
                        <a:defRPr sz="1200"/>
                      </a:pPr>
                      <a:r>
                        <a:t>Alpine School District</a:t>
                      </a:r>
                    </a:p>
                  </a:txBody>
                  <a:tcPr/>
                </a:tc>
                <a:tc>
                  <a:txBody>
                    <a:bodyPr/>
                    <a:lstStyle/>
                    <a:p>
                      <a:pPr>
                        <a:defRPr sz="1200"/>
                      </a:pPr>
                      <a:r>
                        <a:t>80,000+</a:t>
                      </a:r>
                    </a:p>
                  </a:txBody>
                  <a:tcPr/>
                </a:tc>
                <a:tc>
                  <a:txBody>
                    <a:bodyPr/>
                    <a:lstStyle/>
                    <a:p>
                      <a:pPr>
                        <a:defRPr sz="1200"/>
                      </a:pPr>
                      <a:r>
                        <a:t>$850,000</a:t>
                      </a:r>
                    </a:p>
                  </a:txBody>
                  <a:tcPr/>
                </a:tc>
                <a:tc>
                  <a:txBody>
                    <a:bodyPr/>
                    <a:lstStyle/>
                    <a:p>
                      <a:pPr>
                        <a:defRPr sz="1200"/>
                      </a:pPr>
                      <a:r>
                        <a:t>4.2%</a:t>
                      </a:r>
                    </a:p>
                  </a:txBody>
                  <a:tcPr/>
                </a:tc>
              </a:tr>
              <a:tr h="1005840">
                <a:tc>
                  <a:txBody>
                    <a:bodyPr/>
                    <a:lstStyle/>
                    <a:p>
                      <a:pPr>
                        <a:defRPr sz="1200"/>
                      </a:pPr>
                      <a:r>
                        <a:t>Granite School District</a:t>
                      </a:r>
                    </a:p>
                  </a:txBody>
                  <a:tcPr/>
                </a:tc>
                <a:tc>
                  <a:txBody>
                    <a:bodyPr/>
                    <a:lstStyle/>
                    <a:p>
                      <a:pPr>
                        <a:defRPr sz="1200"/>
                      </a:pPr>
                      <a:r>
                        <a:t>65,000+</a:t>
                      </a:r>
                    </a:p>
                  </a:txBody>
                  <a:tcPr/>
                </a:tc>
                <a:tc>
                  <a:txBody>
                    <a:bodyPr/>
                    <a:lstStyle/>
                    <a:p>
                      <a:pPr>
                        <a:defRPr sz="1200"/>
                      </a:pPr>
                      <a:r>
                        <a:t>$720,000</a:t>
                      </a:r>
                    </a:p>
                  </a:txBody>
                  <a:tcPr/>
                </a:tc>
                <a:tc>
                  <a:txBody>
                    <a:bodyPr/>
                    <a:lstStyle/>
                    <a:p>
                      <a:pPr>
                        <a:defRPr sz="1200"/>
                      </a:pPr>
                      <a:r>
                        <a:t>3.8%</a:t>
                      </a:r>
                    </a:p>
                  </a:txBody>
                  <a:tcPr/>
                </a:tc>
              </a:tr>
              <a:tr h="1005840">
                <a:tc>
                  <a:txBody>
                    <a:bodyPr/>
                    <a:lstStyle/>
                    <a:p>
                      <a:pPr>
                        <a:defRPr sz="1200"/>
                      </a:pPr>
                      <a:r>
                        <a:t>Davis School District</a:t>
                      </a:r>
                    </a:p>
                  </a:txBody>
                  <a:tcPr/>
                </a:tc>
                <a:tc>
                  <a:txBody>
                    <a:bodyPr/>
                    <a:lstStyle/>
                    <a:p>
                      <a:pPr>
                        <a:defRPr sz="1200"/>
                      </a:pPr>
                      <a:r>
                        <a:t>72,000+</a:t>
                      </a:r>
                    </a:p>
                  </a:txBody>
                  <a:tcPr/>
                </a:tc>
                <a:tc>
                  <a:txBody>
                    <a:bodyPr/>
                    <a:lstStyle/>
                    <a:p>
                      <a:pPr>
                        <a:defRPr sz="1200"/>
                      </a:pPr>
                      <a:r>
                        <a:t>$780,000</a:t>
                      </a:r>
                    </a:p>
                  </a:txBody>
                  <a:tcPr/>
                </a:tc>
                <a:tc>
                  <a:txBody>
                    <a:bodyPr/>
                    <a:lstStyle/>
                    <a:p>
                      <a:pPr>
                        <a:defRPr sz="1200"/>
                      </a:pPr>
                      <a:r>
                        <a:t>4.0%</a:t>
                      </a:r>
                    </a:p>
                  </a:txBody>
                  <a:tcPr/>
                </a:tc>
              </a:tr>
            </a:tbl>
          </a:graphicData>
        </a:graphic>
      </p:graphicFrame>
      <p:sp>
        <p:nvSpPr>
          <p:cNvPr id="6" name="TextBox 5"/>
          <p:cNvSpPr txBox="1"/>
          <p:nvPr/>
        </p:nvSpPr>
        <p:spPr>
          <a:xfrm>
            <a:off x="457200" y="6217920"/>
            <a:ext cx="10972800" cy="457200"/>
          </a:xfrm>
          <a:prstGeom prst="rect">
            <a:avLst/>
          </a:prstGeom>
          <a:noFill/>
        </p:spPr>
        <p:txBody>
          <a:bodyPr wrap="none">
            <a:spAutoFit/>
          </a:bodyPr>
          <a:lstStyle/>
          <a:p>
            <a:pPr>
              <a:defRPr sz="1200" i="1">
                <a:solidFill>
                  <a:srgbClr val="50565B"/>
                </a:solidFill>
              </a:defRPr>
            </a:pPr>
            <a:r>
              <a:t>Note: Figures are estimates based on available public information</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91695" cy="1097280"/>
          </a:xfrm>
          <a:prstGeom prst="rect">
            <a:avLst/>
          </a:prstGeom>
          <a:solidFill>
            <a:srgbClr val="00285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228600"/>
            <a:ext cx="10972800" cy="731520"/>
          </a:xfrm>
          <a:prstGeom prst="rect">
            <a:avLst/>
          </a:prstGeom>
          <a:noFill/>
        </p:spPr>
        <p:txBody>
          <a:bodyPr wrap="none">
            <a:spAutoFit/>
          </a:bodyPr>
          <a:lstStyle/>
          <a:p>
            <a:pPr>
              <a:defRPr sz="2800" b="1">
                <a:solidFill>
                  <a:srgbClr val="FFFFFF"/>
                </a:solidFill>
              </a:defRPr>
            </a:pPr>
            <a:r>
              <a:t>Funding Sources &amp; Grants</a:t>
            </a:r>
          </a:p>
        </p:txBody>
      </p:sp>
      <p:sp>
        <p:nvSpPr>
          <p:cNvPr id="5" name="TextBox 4"/>
          <p:cNvSpPr txBox="1"/>
          <p:nvPr/>
        </p:nvSpPr>
        <p:spPr>
          <a:xfrm>
            <a:off x="457200" y="1371600"/>
            <a:ext cx="11277295" cy="5029200"/>
          </a:xfrm>
          <a:prstGeom prst="rect">
            <a:avLst/>
          </a:prstGeom>
          <a:noFill/>
        </p:spPr>
        <p:txBody>
          <a:bodyPr wrap="square">
            <a:spAutoFit/>
          </a:bodyPr>
          <a:lstStyle/>
          <a:p>
            <a:pPr>
              <a:spcAft>
                <a:spcPts val="1200"/>
              </a:spcAft>
              <a:defRPr sz="1800">
                <a:solidFill>
                  <a:srgbClr val="50565B"/>
                </a:solidFill>
              </a:defRPr>
            </a:pPr>
            <a:r>
              <a:t>• State Cybersecurity Grants: Utah Division of Emergency Management funding</a:t>
            </a:r>
          </a:p>
          <a:p>
            <a:pPr>
              <a:spcAft>
                <a:spcPts val="1200"/>
              </a:spcAft>
              <a:defRPr sz="1800">
                <a:solidFill>
                  <a:srgbClr val="50565B"/>
                </a:solidFill>
              </a:defRPr>
            </a:pPr>
            <a:r>
              <a:t>• E-Rate Program: Category 2 funding for network security (up to 85% discount)</a:t>
            </a:r>
          </a:p>
          <a:p>
            <a:pPr>
              <a:spcAft>
                <a:spcPts val="1200"/>
              </a:spcAft>
              <a:defRPr sz="1800">
                <a:solidFill>
                  <a:srgbClr val="50565B"/>
                </a:solidFill>
              </a:defRPr>
            </a:pPr>
            <a:r>
              <a:t>• ESSER Funds: COVID relief funds eligible for cybersecurity investments</a:t>
            </a:r>
          </a:p>
          <a:p>
            <a:pPr>
              <a:spcAft>
                <a:spcPts val="1200"/>
              </a:spcAft>
              <a:defRPr sz="1800">
                <a:solidFill>
                  <a:srgbClr val="50565B"/>
                </a:solidFill>
              </a:defRPr>
            </a:pPr>
            <a:r>
              <a:t>• CISA Grants: State and Local Cybersecurity Grant Program (SLCGP)</a:t>
            </a:r>
          </a:p>
          <a:p>
            <a:pPr>
              <a:spcAft>
                <a:spcPts val="1200"/>
              </a:spcAft>
              <a:defRPr sz="1800">
                <a:solidFill>
                  <a:srgbClr val="50565B"/>
                </a:solidFill>
              </a:defRPr>
            </a:pPr>
            <a:r>
              <a:t>• Rural Technology Fund: Specific support for rural Utah districts</a:t>
            </a:r>
          </a:p>
          <a:p>
            <a:pPr>
              <a:spcAft>
                <a:spcPts val="1200"/>
              </a:spcAft>
              <a:defRPr sz="1800">
                <a:solidFill>
                  <a:srgbClr val="50565B"/>
                </a:solidFill>
              </a:defRPr>
            </a:pPr>
            <a:r>
              <a:t>• Foundation Grants: Local community foundation cybersecurity initiatives</a:t>
            </a:r>
          </a:p>
          <a:p>
            <a:pPr>
              <a:spcAft>
                <a:spcPts val="1200"/>
              </a:spcAft>
              <a:defRPr sz="1800">
                <a:solidFill>
                  <a:srgbClr val="50565B"/>
                </a:solidFill>
              </a:defRPr>
            </a:pPr>
            <a:r>
              <a:t>• Insurance Cost Offset: Reduced premiums may offset 10-20% of investment</a:t>
            </a:r>
          </a:p>
          <a:p/>
          <a:p>
            <a:pPr>
              <a:defRPr sz="1400" i="1">
                <a:solidFill>
                  <a:srgbClr val="B39700"/>
                </a:solidFill>
              </a:defRPr>
            </a:pPr>
            <a:r>
              <a:t>Note: Detailed grant information in accompanying Word document</a:t>
            </a: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0F0F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274320" cy="6858000"/>
          </a:xfrm>
          <a:prstGeom prst="rect">
            <a:avLst/>
          </a:prstGeom>
          <a:solidFill>
            <a:srgbClr val="00285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914400" y="2286000"/>
            <a:ext cx="1828800" cy="1371600"/>
          </a:xfrm>
          <a:prstGeom prst="rect">
            <a:avLst/>
          </a:prstGeom>
          <a:noFill/>
        </p:spPr>
        <p:txBody>
          <a:bodyPr wrap="none">
            <a:spAutoFit/>
          </a:bodyPr>
          <a:lstStyle/>
          <a:p>
            <a:pPr>
              <a:defRPr sz="7200" b="1">
                <a:solidFill>
                  <a:srgbClr val="F05023"/>
                </a:solidFill>
              </a:defRPr>
            </a:pPr>
            <a:r>
              <a:t>06</a:t>
            </a:r>
          </a:p>
        </p:txBody>
      </p:sp>
      <p:sp>
        <p:nvSpPr>
          <p:cNvPr id="5" name="TextBox 4"/>
          <p:cNvSpPr txBox="1"/>
          <p:nvPr/>
        </p:nvSpPr>
        <p:spPr>
          <a:xfrm>
            <a:off x="914400" y="3657600"/>
            <a:ext cx="10058400" cy="1371600"/>
          </a:xfrm>
          <a:prstGeom prst="rect">
            <a:avLst/>
          </a:prstGeom>
          <a:noFill/>
        </p:spPr>
        <p:txBody>
          <a:bodyPr wrap="none">
            <a:spAutoFit/>
          </a:bodyPr>
          <a:lstStyle/>
          <a:p>
            <a:pPr>
              <a:defRPr sz="4000" b="1">
                <a:solidFill>
                  <a:srgbClr val="002855"/>
                </a:solidFill>
              </a:defRPr>
            </a:pPr>
            <a:r>
              <a:t>Next Steps &amp; Recommendation</a:t>
            </a:r>
          </a:p>
        </p:txBody>
      </p:sp>
    </p:spTree>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91695" cy="1097280"/>
          </a:xfrm>
          <a:prstGeom prst="rect">
            <a:avLst/>
          </a:prstGeom>
          <a:solidFill>
            <a:srgbClr val="00285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228600"/>
            <a:ext cx="10972800" cy="731520"/>
          </a:xfrm>
          <a:prstGeom prst="rect">
            <a:avLst/>
          </a:prstGeom>
          <a:noFill/>
        </p:spPr>
        <p:txBody>
          <a:bodyPr wrap="none">
            <a:spAutoFit/>
          </a:bodyPr>
          <a:lstStyle/>
          <a:p>
            <a:pPr>
              <a:defRPr sz="2800" b="1">
                <a:solidFill>
                  <a:srgbClr val="FFFFFF"/>
                </a:solidFill>
              </a:defRPr>
            </a:pPr>
            <a:r>
              <a:t>Recommended Actions</a:t>
            </a:r>
          </a:p>
        </p:txBody>
      </p:sp>
      <p:sp>
        <p:nvSpPr>
          <p:cNvPr id="5" name="TextBox 4"/>
          <p:cNvSpPr txBox="1"/>
          <p:nvPr/>
        </p:nvSpPr>
        <p:spPr>
          <a:xfrm>
            <a:off x="457200" y="1371600"/>
            <a:ext cx="11277295" cy="5029200"/>
          </a:xfrm>
          <a:prstGeom prst="rect">
            <a:avLst/>
          </a:prstGeom>
          <a:noFill/>
        </p:spPr>
        <p:txBody>
          <a:bodyPr wrap="square">
            <a:spAutoFit/>
          </a:bodyPr>
          <a:lstStyle/>
          <a:p>
            <a:pPr>
              <a:spcAft>
                <a:spcPts val="1200"/>
              </a:spcAft>
              <a:defRPr sz="1800">
                <a:solidFill>
                  <a:srgbClr val="50565B"/>
                </a:solidFill>
              </a:defRPr>
            </a:pPr>
            <a:r>
              <a:t>• Immediate (Next 30 Days): Board presentation and preliminary approval</a:t>
            </a:r>
          </a:p>
          <a:p>
            <a:pPr>
              <a:spcAft>
                <a:spcPts val="1200"/>
              </a:spcAft>
              <a:defRPr sz="1800">
                <a:solidFill>
                  <a:srgbClr val="50565B"/>
                </a:solidFill>
              </a:defRPr>
            </a:pPr>
            <a:r>
              <a:t>• Short-term (1-3 Months): Detailed technical requirements and vendor selection</a:t>
            </a:r>
          </a:p>
          <a:p>
            <a:pPr>
              <a:spcAft>
                <a:spcPts val="1200"/>
              </a:spcAft>
              <a:defRPr sz="1800">
                <a:solidFill>
                  <a:srgbClr val="50565B"/>
                </a:solidFill>
              </a:defRPr>
            </a:pPr>
            <a:r>
              <a:t>• Medium-term (3-6 Months): Contract execution and Phase 1 implementation</a:t>
            </a:r>
          </a:p>
          <a:p>
            <a:pPr>
              <a:spcAft>
                <a:spcPts val="1200"/>
              </a:spcAft>
              <a:defRPr sz="1800">
                <a:solidFill>
                  <a:srgbClr val="50565B"/>
                </a:solidFill>
              </a:defRPr>
            </a:pPr>
            <a:r>
              <a:t>• Ongoing: Quarterly progress reports to board and stakeholders</a:t>
            </a:r>
          </a:p>
          <a:p>
            <a:pPr>
              <a:spcAft>
                <a:spcPts val="1200"/>
              </a:spcAft>
              <a:defRPr sz="1800">
                <a:solidFill>
                  <a:srgbClr val="50565B"/>
                </a:solidFill>
              </a:defRPr>
            </a:pPr>
            <a:r>
              <a:t>• Success Metrics: Track incidents blocked, compliance score, training completion</a:t>
            </a:r>
          </a:p>
          <a:p>
            <a:pPr>
              <a:spcAft>
                <a:spcPts val="1200"/>
              </a:spcAft>
              <a:defRPr sz="1800">
                <a:solidFill>
                  <a:srgbClr val="50565B"/>
                </a:solidFill>
              </a:defRPr>
            </a:pPr>
            <a:r>
              <a:t>• Annual Review: Assess effectiveness and adjust budget as needed</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91695" cy="1097280"/>
          </a:xfrm>
          <a:prstGeom prst="rect">
            <a:avLst/>
          </a:prstGeom>
          <a:solidFill>
            <a:srgbClr val="00285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228600"/>
            <a:ext cx="10972800" cy="731520"/>
          </a:xfrm>
          <a:prstGeom prst="rect">
            <a:avLst/>
          </a:prstGeom>
          <a:noFill/>
        </p:spPr>
        <p:txBody>
          <a:bodyPr wrap="none">
            <a:spAutoFit/>
          </a:bodyPr>
          <a:lstStyle/>
          <a:p>
            <a:pPr>
              <a:defRPr sz="2800" b="1">
                <a:solidFill>
                  <a:srgbClr val="FFFFFF"/>
                </a:solidFill>
              </a:defRPr>
            </a:pPr>
            <a:r>
              <a:t>Executive Summary</a:t>
            </a:r>
          </a:p>
        </p:txBody>
      </p:sp>
      <p:sp>
        <p:nvSpPr>
          <p:cNvPr id="5" name="TextBox 4"/>
          <p:cNvSpPr txBox="1"/>
          <p:nvPr/>
        </p:nvSpPr>
        <p:spPr>
          <a:xfrm>
            <a:off x="457200" y="1371600"/>
            <a:ext cx="11277295" cy="5029200"/>
          </a:xfrm>
          <a:prstGeom prst="rect">
            <a:avLst/>
          </a:prstGeom>
          <a:noFill/>
        </p:spPr>
        <p:txBody>
          <a:bodyPr wrap="square">
            <a:spAutoFit/>
          </a:bodyPr>
          <a:lstStyle/>
          <a:p>
            <a:pPr>
              <a:spcAft>
                <a:spcPts val="1200"/>
              </a:spcAft>
              <a:defRPr sz="1800">
                <a:solidFill>
                  <a:srgbClr val="50565B"/>
                </a:solidFill>
              </a:defRPr>
            </a:pPr>
            <a:r>
              <a:t>• Utah HB 44 (formerly HB 42) establishes cybersecurity requirements for Local Education Agencies (LEAs), with specific standards to be defined through Cybersecurity Commission rulemaking</a:t>
            </a:r>
          </a:p>
          <a:p>
            <a:pPr>
              <a:spcAft>
                <a:spcPts val="1200"/>
              </a:spcAft>
              <a:defRPr sz="1800">
                <a:solidFill>
                  <a:srgbClr val="50565B"/>
                </a:solidFill>
              </a:defRPr>
            </a:pPr>
            <a:r>
              <a:t>• Current cybersecurity posture presents significant gaps in compliance and risk exposure</a:t>
            </a:r>
          </a:p>
          <a:p>
            <a:pPr>
              <a:spcAft>
                <a:spcPts val="1200"/>
              </a:spcAft>
              <a:defRPr sz="1800">
                <a:solidFill>
                  <a:srgbClr val="50565B"/>
                </a:solidFill>
              </a:defRPr>
            </a:pPr>
            <a:r>
              <a:t>• Proposed investment of $XXX,XXX over 3 years addresses critical vulnerabilities</a:t>
            </a:r>
          </a:p>
          <a:p>
            <a:pPr>
              <a:spcAft>
                <a:spcPts val="1200"/>
              </a:spcAft>
              <a:defRPr sz="1800">
                <a:solidFill>
                  <a:srgbClr val="50565B"/>
                </a:solidFill>
              </a:defRPr>
            </a:pPr>
            <a:r>
              <a:t>• ROI includes avoided breach costs ($4.45M average), regulatory compliance, and operational continuity</a:t>
            </a:r>
          </a:p>
          <a:p>
            <a:pPr>
              <a:spcAft>
                <a:spcPts val="1200"/>
              </a:spcAft>
              <a:defRPr sz="1800">
                <a:solidFill>
                  <a:srgbClr val="50565B"/>
                </a:solidFill>
              </a:defRPr>
            </a:pPr>
            <a:r>
              <a:t>• Phased implementation approach ensures quick wins while building long-term resilience</a:t>
            </a:r>
          </a:p>
          <a:p/>
          <a:p>
            <a:pPr>
              <a:defRPr sz="1400" i="1">
                <a:solidFill>
                  <a:srgbClr val="B39700"/>
                </a:solidFill>
              </a:defRPr>
            </a:pPr>
            <a:r>
              <a:t>Note: Customize investment figures based on your district's specific needs and size</a:t>
            </a:r>
          </a:p>
        </p:txBody>
      </p:sp>
    </p:spTree>
  </p:cSld>
  <p:clrMapOvr>
    <a:masterClrMapping/>
  </p:clrMapOvr>
</p:sld>
</file>

<file path=ppt/slides/slide2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00285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3200400"/>
            <a:ext cx="12191695" cy="137160"/>
          </a:xfrm>
          <a:prstGeom prst="rect">
            <a:avLst/>
          </a:prstGeom>
          <a:solidFill>
            <a:srgbClr val="F0502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1828800"/>
            <a:ext cx="11277295" cy="914400"/>
          </a:xfrm>
          <a:prstGeom prst="rect">
            <a:avLst/>
          </a:prstGeom>
          <a:noFill/>
        </p:spPr>
        <p:txBody>
          <a:bodyPr wrap="square">
            <a:spAutoFit/>
          </a:bodyPr>
          <a:lstStyle/>
          <a:p>
            <a:pPr algn="ctr">
              <a:defRPr sz="4000" b="1">
                <a:solidFill>
                  <a:srgbClr val="FFFFFF"/>
                </a:solidFill>
              </a:defRPr>
            </a:pPr>
            <a:r>
              <a:t>Invest in Security, Protect Our Students</a:t>
            </a:r>
          </a:p>
        </p:txBody>
      </p:sp>
      <p:sp>
        <p:nvSpPr>
          <p:cNvPr id="5" name="TextBox 4"/>
          <p:cNvSpPr txBox="1"/>
          <p:nvPr/>
        </p:nvSpPr>
        <p:spPr>
          <a:xfrm>
            <a:off x="457200" y="3657600"/>
            <a:ext cx="11277295" cy="1371600"/>
          </a:xfrm>
          <a:prstGeom prst="rect">
            <a:avLst/>
          </a:prstGeom>
          <a:noFill/>
        </p:spPr>
        <p:txBody>
          <a:bodyPr wrap="square">
            <a:spAutoFit/>
          </a:bodyPr>
          <a:lstStyle/>
          <a:p>
            <a:pPr algn="ctr">
              <a:defRPr sz="2000">
                <a:solidFill>
                  <a:srgbClr val="B39700"/>
                </a:solidFill>
              </a:defRPr>
            </a:pPr>
            <a:r>
              <a:t>This budget proposal provides a roadmap for achieving HB 44 compliance while protecting our district from evolving cyber threats.</a:t>
            </a:r>
          </a:p>
        </p:txBody>
      </p:sp>
      <p:sp>
        <p:nvSpPr>
          <p:cNvPr id="6" name="TextBox 5"/>
          <p:cNvSpPr txBox="1"/>
          <p:nvPr/>
        </p:nvSpPr>
        <p:spPr>
          <a:xfrm>
            <a:off x="457200" y="5486400"/>
            <a:ext cx="11277295" cy="914400"/>
          </a:xfrm>
          <a:prstGeom prst="rect">
            <a:avLst/>
          </a:prstGeom>
          <a:noFill/>
        </p:spPr>
        <p:txBody>
          <a:bodyPr wrap="none">
            <a:spAutoFit/>
          </a:bodyPr>
          <a:lstStyle/>
          <a:p>
            <a:pPr algn="ctr">
              <a:defRPr sz="1600">
                <a:solidFill>
                  <a:srgbClr val="FFFFFF"/>
                </a:solidFill>
              </a:defRPr>
            </a:pPr>
            <a:r>
              <a:t>Questions? Contact: [Your Name] | [Title] | [Email] | [Phone]</a:t>
            </a:r>
          </a:p>
        </p:txBody>
      </p:sp>
    </p:spTree>
  </p:cSld>
  <p:clrMapOvr>
    <a:masterClrMapping/>
  </p:clrMapOvr>
</p:sld>
</file>

<file path=ppt/slides/slide2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91695" cy="1097280"/>
          </a:xfrm>
          <a:prstGeom prst="rect">
            <a:avLst/>
          </a:prstGeom>
          <a:solidFill>
            <a:srgbClr val="00285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228600"/>
            <a:ext cx="10972800" cy="731520"/>
          </a:xfrm>
          <a:prstGeom prst="rect">
            <a:avLst/>
          </a:prstGeom>
          <a:noFill/>
        </p:spPr>
        <p:txBody>
          <a:bodyPr wrap="none">
            <a:spAutoFit/>
          </a:bodyPr>
          <a:lstStyle/>
          <a:p>
            <a:pPr>
              <a:defRPr sz="2800" b="1">
                <a:solidFill>
                  <a:srgbClr val="FFFFFF"/>
                </a:solidFill>
              </a:defRPr>
            </a:pPr>
            <a:r>
              <a:t>Legislative Note</a:t>
            </a:r>
          </a:p>
        </p:txBody>
      </p:sp>
      <p:sp>
        <p:nvSpPr>
          <p:cNvPr id="5" name="TextBox 4"/>
          <p:cNvSpPr txBox="1"/>
          <p:nvPr/>
        </p:nvSpPr>
        <p:spPr>
          <a:xfrm>
            <a:off x="457200" y="1371600"/>
            <a:ext cx="11277295" cy="5029200"/>
          </a:xfrm>
          <a:prstGeom prst="rect">
            <a:avLst/>
          </a:prstGeom>
          <a:noFill/>
        </p:spPr>
        <p:txBody>
          <a:bodyPr wrap="square">
            <a:spAutoFit/>
          </a:bodyPr>
          <a:lstStyle/>
          <a:p>
            <a:pPr>
              <a:spcAft>
                <a:spcPts val="800"/>
              </a:spcAft>
              <a:defRPr sz="1800" b="1">
                <a:solidFill>
                  <a:srgbClr val="002855"/>
                </a:solidFill>
              </a:defRPr>
            </a:pPr>
            <a:r>
              <a:t>HB 42 → HB 44: What Changed</a:t>
            </a:r>
          </a:p>
          <a:p>
            <a:pPr>
              <a:spcAft>
                <a:spcPts val="1000"/>
              </a:spcAft>
              <a:defRPr sz="1600">
                <a:solidFill>
                  <a:srgbClr val="50565B"/>
                </a:solidFill>
              </a:defRPr>
            </a:pPr>
            <a:r>
              <a:t>During the 2026 Utah legislative session, the Senate struck HB 42’s (School Cybersecurity Amendments) enacting clause on March 6, 2026. The same day, HB 42’s cybersecurity provisions were merged into HB 44 (School Security Personnel Standards) via a 7th Substitute (S07). HB 44 was enrolled on March 12, 2026.</a:t>
            </a:r>
          </a:p>
          <a:p>
            <a:pPr>
              <a:spcAft>
                <a:spcPts val="800"/>
              </a:spcAft>
              <a:defRPr sz="1800" b="1">
                <a:solidFill>
                  <a:srgbClr val="002855"/>
                </a:solidFill>
              </a:defRPr>
            </a:pPr>
            <a:r>
              <a:t>Key Differences Under HB 44 S07</a:t>
            </a:r>
          </a:p>
          <a:p>
            <a:pPr>
              <a:spcAft>
                <a:spcPts val="600"/>
              </a:spcAft>
              <a:defRPr sz="1500">
                <a:solidFill>
                  <a:srgbClr val="50565B"/>
                </a:solidFill>
              </a:defRPr>
            </a:pPr>
            <a:r>
              <a:t>• The Cybersecurity Commission will establish minimum cybersecurity standards for LEAs through rulemaking, rather than requirements being hard-coded in statute</a:t>
            </a:r>
          </a:p>
          <a:p>
            <a:pPr>
              <a:spcAft>
                <a:spcPts val="600"/>
              </a:spcAft>
              <a:defRPr sz="1500">
                <a:solidFill>
                  <a:srgbClr val="50565B"/>
                </a:solidFill>
              </a:defRPr>
            </a:pPr>
            <a:r>
              <a:t>• Phased implementation timelines will be set by the Commission based on LEA size, risk, and resources</a:t>
            </a:r>
          </a:p>
          <a:p>
            <a:pPr>
              <a:spcAft>
                <a:spcPts val="600"/>
              </a:spcAft>
              <a:defRPr sz="1500">
                <a:solidFill>
                  <a:srgbClr val="50565B"/>
                </a:solidFill>
              </a:defRPr>
            </a:pPr>
            <a:r>
              <a:t>• Incident reporting requirements remain, but specific timelines may be defined in rule rather than statute</a:t>
            </a:r>
          </a:p>
          <a:p>
            <a:pPr>
              <a:spcAft>
                <a:spcPts val="600"/>
              </a:spcAft>
              <a:defRPr sz="1500">
                <a:solidFill>
                  <a:srgbClr val="50565B"/>
                </a:solidFill>
              </a:defRPr>
            </a:pPr>
            <a:r>
              <a:t>• USBE is still required to provide implementation support and resources</a:t>
            </a:r>
          </a:p>
          <a:p/>
          <a:p>
            <a:pPr>
              <a:defRPr sz="1400" i="1">
                <a:solidFill>
                  <a:srgbClr val="B39700"/>
                </a:solidFill>
              </a:defRPr>
            </a:pPr>
            <a:r>
              <a:t>The practical guidance and budget categories in this presentation remain best practices regardless of the exact statutory mechanism. Monitor utahcyberalliance.org for Commission rulemaking updates.</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0F0F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274320" cy="6858000"/>
          </a:xfrm>
          <a:prstGeom prst="rect">
            <a:avLst/>
          </a:prstGeom>
          <a:solidFill>
            <a:srgbClr val="00285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914400" y="2286000"/>
            <a:ext cx="1828800" cy="1371600"/>
          </a:xfrm>
          <a:prstGeom prst="rect">
            <a:avLst/>
          </a:prstGeom>
          <a:noFill/>
        </p:spPr>
        <p:txBody>
          <a:bodyPr wrap="none">
            <a:spAutoFit/>
          </a:bodyPr>
          <a:lstStyle/>
          <a:p>
            <a:pPr>
              <a:defRPr sz="7200" b="1">
                <a:solidFill>
                  <a:srgbClr val="F05023"/>
                </a:solidFill>
              </a:defRPr>
            </a:pPr>
            <a:r>
              <a:t>01</a:t>
            </a:r>
          </a:p>
        </p:txBody>
      </p:sp>
      <p:sp>
        <p:nvSpPr>
          <p:cNvPr id="5" name="TextBox 4"/>
          <p:cNvSpPr txBox="1"/>
          <p:nvPr/>
        </p:nvSpPr>
        <p:spPr>
          <a:xfrm>
            <a:off x="914400" y="3657600"/>
            <a:ext cx="10058400" cy="1371600"/>
          </a:xfrm>
          <a:prstGeom prst="rect">
            <a:avLst/>
          </a:prstGeom>
          <a:noFill/>
        </p:spPr>
        <p:txBody>
          <a:bodyPr wrap="none">
            <a:spAutoFit/>
          </a:bodyPr>
          <a:lstStyle/>
          <a:p>
            <a:pPr>
              <a:defRPr sz="4000" b="1">
                <a:solidFill>
                  <a:srgbClr val="002855"/>
                </a:solidFill>
              </a:defRPr>
            </a:pPr>
            <a:r>
              <a:t>Current State Assessment</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91695" cy="1097280"/>
          </a:xfrm>
          <a:prstGeom prst="rect">
            <a:avLst/>
          </a:prstGeom>
          <a:solidFill>
            <a:srgbClr val="00285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228600"/>
            <a:ext cx="10972800" cy="731520"/>
          </a:xfrm>
          <a:prstGeom prst="rect">
            <a:avLst/>
          </a:prstGeom>
          <a:noFill/>
        </p:spPr>
        <p:txBody>
          <a:bodyPr wrap="none">
            <a:spAutoFit/>
          </a:bodyPr>
          <a:lstStyle/>
          <a:p>
            <a:pPr>
              <a:defRPr sz="2800" b="1">
                <a:solidFill>
                  <a:srgbClr val="FFFFFF"/>
                </a:solidFill>
              </a:defRPr>
            </a:pPr>
            <a:r>
              <a:t>Current Cybersecurity Posture</a:t>
            </a:r>
          </a:p>
        </p:txBody>
      </p:sp>
      <p:sp>
        <p:nvSpPr>
          <p:cNvPr id="5" name="TextBox 4"/>
          <p:cNvSpPr txBox="1"/>
          <p:nvPr/>
        </p:nvSpPr>
        <p:spPr>
          <a:xfrm>
            <a:off x="457200" y="1371600"/>
            <a:ext cx="11277295" cy="5029200"/>
          </a:xfrm>
          <a:prstGeom prst="rect">
            <a:avLst/>
          </a:prstGeom>
          <a:noFill/>
        </p:spPr>
        <p:txBody>
          <a:bodyPr wrap="square">
            <a:spAutoFit/>
          </a:bodyPr>
          <a:lstStyle/>
          <a:p>
            <a:pPr>
              <a:spcAft>
                <a:spcPts val="1200"/>
              </a:spcAft>
              <a:defRPr sz="1800">
                <a:solidFill>
                  <a:srgbClr val="50565B"/>
                </a:solidFill>
              </a:defRPr>
            </a:pPr>
            <a:r>
              <a:t>• Network Infrastructure: [Describe current state - aging equipment, segmentation gaps]</a:t>
            </a:r>
          </a:p>
          <a:p>
            <a:pPr>
              <a:spcAft>
                <a:spcPts val="1200"/>
              </a:spcAft>
              <a:defRPr sz="1800">
                <a:solidFill>
                  <a:srgbClr val="50565B"/>
                </a:solidFill>
              </a:defRPr>
            </a:pPr>
            <a:r>
              <a:t>• Endpoint Protection: [Current AV/EDR solution and coverage gaps]</a:t>
            </a:r>
          </a:p>
          <a:p>
            <a:pPr>
              <a:spcAft>
                <a:spcPts val="1200"/>
              </a:spcAft>
              <a:defRPr sz="1800">
                <a:solidFill>
                  <a:srgbClr val="50565B"/>
                </a:solidFill>
              </a:defRPr>
            </a:pPr>
            <a:r>
              <a:t>• Identity &amp; Access Management: [Single sign-on status, MFA implementation]</a:t>
            </a:r>
          </a:p>
          <a:p>
            <a:pPr>
              <a:spcAft>
                <a:spcPts val="1200"/>
              </a:spcAft>
              <a:defRPr sz="1800">
                <a:solidFill>
                  <a:srgbClr val="50565B"/>
                </a:solidFill>
              </a:defRPr>
            </a:pPr>
            <a:r>
              <a:t>• Data Protection: [Backup frequency, encryption status, DLP tools]</a:t>
            </a:r>
          </a:p>
          <a:p>
            <a:pPr>
              <a:spcAft>
                <a:spcPts val="1200"/>
              </a:spcAft>
              <a:defRPr sz="1800">
                <a:solidFill>
                  <a:srgbClr val="50565B"/>
                </a:solidFill>
              </a:defRPr>
            </a:pPr>
            <a:r>
              <a:t>• Security Monitoring: [SIEM presence, log retention, 24/7 coverage]</a:t>
            </a:r>
          </a:p>
          <a:p>
            <a:pPr>
              <a:spcAft>
                <a:spcPts val="1200"/>
              </a:spcAft>
              <a:defRPr sz="1800">
                <a:solidFill>
                  <a:srgbClr val="50565B"/>
                </a:solidFill>
              </a:defRPr>
            </a:pPr>
            <a:r>
              <a:t>• Staff Training: [Current training program, phishing simulation results]</a:t>
            </a:r>
          </a:p>
          <a:p>
            <a:pPr>
              <a:spcAft>
                <a:spcPts val="1200"/>
              </a:spcAft>
              <a:defRPr sz="1800">
                <a:solidFill>
                  <a:srgbClr val="50565B"/>
                </a:solidFill>
              </a:defRPr>
            </a:pPr>
            <a:r>
              <a:t>• Incident Response: [Plan status, tabletop exercise frequency]</a:t>
            </a:r>
          </a:p>
          <a:p>
            <a:pPr>
              <a:spcAft>
                <a:spcPts val="1200"/>
              </a:spcAft>
              <a:defRPr sz="1800">
                <a:solidFill>
                  <a:srgbClr val="50565B"/>
                </a:solidFill>
              </a:defRPr>
            </a:pPr>
            <a:r>
              <a:t>• Third-Party Risk: [Vendor assessment program, contract security clauses]</a:t>
            </a:r>
          </a:p>
          <a:p/>
          <a:p>
            <a:pPr>
              <a:defRPr sz="1400" i="1">
                <a:solidFill>
                  <a:srgbClr val="B39700"/>
                </a:solidFill>
              </a:defRPr>
            </a:pPr>
            <a:r>
              <a:t>Note: Complete this assessment using the Risk Assessment Template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91695" cy="1097280"/>
          </a:xfrm>
          <a:prstGeom prst="rect">
            <a:avLst/>
          </a:prstGeom>
          <a:solidFill>
            <a:srgbClr val="00285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228600"/>
            <a:ext cx="10972800" cy="731520"/>
          </a:xfrm>
          <a:prstGeom prst="rect">
            <a:avLst/>
          </a:prstGeom>
          <a:noFill/>
        </p:spPr>
        <p:txBody>
          <a:bodyPr wrap="none">
            <a:spAutoFit/>
          </a:bodyPr>
          <a:lstStyle/>
          <a:p>
            <a:pPr>
              <a:defRPr sz="2800" b="1">
                <a:solidFill>
                  <a:srgbClr val="FFFFFF"/>
                </a:solidFill>
              </a:defRPr>
            </a:pPr>
            <a:r>
              <a:t>HB 44 (formerly HB 42) Compliance Gap Analysis</a:t>
            </a:r>
          </a:p>
        </p:txBody>
      </p:sp>
      <p:sp>
        <p:nvSpPr>
          <p:cNvPr id="5" name="TextBox 4"/>
          <p:cNvSpPr txBox="1"/>
          <p:nvPr/>
        </p:nvSpPr>
        <p:spPr>
          <a:xfrm>
            <a:off x="457200" y="1371600"/>
            <a:ext cx="11277295" cy="5029200"/>
          </a:xfrm>
          <a:prstGeom prst="rect">
            <a:avLst/>
          </a:prstGeom>
          <a:noFill/>
        </p:spPr>
        <p:txBody>
          <a:bodyPr wrap="square">
            <a:spAutoFit/>
          </a:bodyPr>
          <a:lstStyle/>
          <a:p>
            <a:pPr>
              <a:spcAft>
                <a:spcPts val="1200"/>
              </a:spcAft>
              <a:defRPr sz="1800">
                <a:solidFill>
                  <a:srgbClr val="50565B"/>
                </a:solidFill>
              </a:defRPr>
            </a:pPr>
            <a:r>
              <a:t>• Annual Security Assessments: Required per Cybersecurity Commission rules - Current: [Status]</a:t>
            </a:r>
          </a:p>
          <a:p>
            <a:pPr>
              <a:spcAft>
                <a:spcPts val="1200"/>
              </a:spcAft>
              <a:defRPr sz="1800">
                <a:solidFill>
                  <a:srgbClr val="50565B"/>
                </a:solidFill>
              </a:defRPr>
            </a:pPr>
            <a:r>
              <a:t>• Incident Response Plan: Required; notification timeline to be defined by Cybersecurity Commission rules - Current: [Status]</a:t>
            </a:r>
          </a:p>
          <a:p>
            <a:pPr>
              <a:spcAft>
                <a:spcPts val="1200"/>
              </a:spcAft>
              <a:defRPr sz="1800">
                <a:solidFill>
                  <a:srgbClr val="50565B"/>
                </a:solidFill>
              </a:defRPr>
            </a:pPr>
            <a:r>
              <a:t>• Data Governance Framework: Required with classification - Current: [Status]</a:t>
            </a:r>
          </a:p>
          <a:p>
            <a:pPr>
              <a:spcAft>
                <a:spcPts val="1200"/>
              </a:spcAft>
              <a:defRPr sz="1800">
                <a:solidFill>
                  <a:srgbClr val="50565B"/>
                </a:solidFill>
              </a:defRPr>
            </a:pPr>
            <a:r>
              <a:t>• Network Security Standards: Required with segmentation - Current: [Status]</a:t>
            </a:r>
          </a:p>
          <a:p>
            <a:pPr>
              <a:spcAft>
                <a:spcPts val="1200"/>
              </a:spcAft>
              <a:defRPr sz="1800">
                <a:solidFill>
                  <a:srgbClr val="50565B"/>
                </a:solidFill>
              </a:defRPr>
            </a:pPr>
            <a:r>
              <a:t>• Access Control Policies: Required with MFA - Current: [Status]</a:t>
            </a:r>
          </a:p>
          <a:p>
            <a:pPr>
              <a:spcAft>
                <a:spcPts val="1200"/>
              </a:spcAft>
              <a:defRPr sz="1800">
                <a:solidFill>
                  <a:srgbClr val="50565B"/>
                </a:solidFill>
              </a:defRPr>
            </a:pPr>
            <a:r>
              <a:t>• Security Awareness Training: Required for all staff - Current: [Status]</a:t>
            </a:r>
          </a:p>
          <a:p>
            <a:pPr>
              <a:spcAft>
                <a:spcPts val="1200"/>
              </a:spcAft>
              <a:defRPr sz="1800">
                <a:solidFill>
                  <a:srgbClr val="50565B"/>
                </a:solidFill>
              </a:defRPr>
            </a:pPr>
            <a:r>
              <a:t>• Third-Party Risk Management: Required vendor assessments - Current: [Status]</a:t>
            </a:r>
          </a:p>
          <a:p>
            <a:pPr>
              <a:spcAft>
                <a:spcPts val="1200"/>
              </a:spcAft>
              <a:defRPr sz="1800">
                <a:solidFill>
                  <a:srgbClr val="50565B"/>
                </a:solidFill>
              </a:defRPr>
            </a:pPr>
            <a:r>
              <a:t>• Vulnerability Management: Required patching program - Current: [Status]</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0F0F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274320" cy="6858000"/>
          </a:xfrm>
          <a:prstGeom prst="rect">
            <a:avLst/>
          </a:prstGeom>
          <a:solidFill>
            <a:srgbClr val="00285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914400" y="2286000"/>
            <a:ext cx="1828800" cy="1371600"/>
          </a:xfrm>
          <a:prstGeom prst="rect">
            <a:avLst/>
          </a:prstGeom>
          <a:noFill/>
        </p:spPr>
        <p:txBody>
          <a:bodyPr wrap="none">
            <a:spAutoFit/>
          </a:bodyPr>
          <a:lstStyle/>
          <a:p>
            <a:pPr>
              <a:defRPr sz="7200" b="1">
                <a:solidFill>
                  <a:srgbClr val="F05023"/>
                </a:solidFill>
              </a:defRPr>
            </a:pPr>
            <a:r>
              <a:t>02</a:t>
            </a:r>
          </a:p>
        </p:txBody>
      </p:sp>
      <p:sp>
        <p:nvSpPr>
          <p:cNvPr id="5" name="TextBox 4"/>
          <p:cNvSpPr txBox="1"/>
          <p:nvPr/>
        </p:nvSpPr>
        <p:spPr>
          <a:xfrm>
            <a:off x="914400" y="3657600"/>
            <a:ext cx="10058400" cy="1371600"/>
          </a:xfrm>
          <a:prstGeom prst="rect">
            <a:avLst/>
          </a:prstGeom>
          <a:noFill/>
        </p:spPr>
        <p:txBody>
          <a:bodyPr wrap="none">
            <a:spAutoFit/>
          </a:bodyPr>
          <a:lstStyle/>
          <a:p>
            <a:pPr>
              <a:defRPr sz="4000" b="1">
                <a:solidFill>
                  <a:srgbClr val="002855"/>
                </a:solidFill>
              </a:defRPr>
            </a:pPr>
            <a:r>
              <a:t>Risk Scenarios &amp; Business Impact</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91695" cy="1097280"/>
          </a:xfrm>
          <a:prstGeom prst="rect">
            <a:avLst/>
          </a:prstGeom>
          <a:solidFill>
            <a:srgbClr val="00285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228600"/>
            <a:ext cx="10972800" cy="731520"/>
          </a:xfrm>
          <a:prstGeom prst="rect">
            <a:avLst/>
          </a:prstGeom>
          <a:noFill/>
        </p:spPr>
        <p:txBody>
          <a:bodyPr wrap="none">
            <a:spAutoFit/>
          </a:bodyPr>
          <a:lstStyle/>
          <a:p>
            <a:pPr>
              <a:defRPr sz="2800" b="1">
                <a:solidFill>
                  <a:srgbClr val="FFFFFF"/>
                </a:solidFill>
              </a:defRPr>
            </a:pPr>
            <a:r>
              <a:t>Threat Landscape for Utah Education</a:t>
            </a:r>
          </a:p>
        </p:txBody>
      </p:sp>
      <p:sp>
        <p:nvSpPr>
          <p:cNvPr id="5" name="TextBox 4"/>
          <p:cNvSpPr txBox="1"/>
          <p:nvPr/>
        </p:nvSpPr>
        <p:spPr>
          <a:xfrm>
            <a:off x="457200" y="1371600"/>
            <a:ext cx="11277295" cy="5029200"/>
          </a:xfrm>
          <a:prstGeom prst="rect">
            <a:avLst/>
          </a:prstGeom>
          <a:noFill/>
        </p:spPr>
        <p:txBody>
          <a:bodyPr wrap="square">
            <a:spAutoFit/>
          </a:bodyPr>
          <a:lstStyle/>
          <a:p>
            <a:pPr>
              <a:spcAft>
                <a:spcPts val="1200"/>
              </a:spcAft>
              <a:defRPr sz="1800">
                <a:solidFill>
                  <a:srgbClr val="50565B"/>
                </a:solidFill>
              </a:defRPr>
            </a:pPr>
            <a:r>
              <a:t>• Ransomware attacks on schools increased 85% year-over-year nationally</a:t>
            </a:r>
          </a:p>
          <a:p>
            <a:pPr>
              <a:spcAft>
                <a:spcPts val="1200"/>
              </a:spcAft>
              <a:defRPr sz="1800">
                <a:solidFill>
                  <a:srgbClr val="50565B"/>
                </a:solidFill>
              </a:defRPr>
            </a:pPr>
            <a:r>
              <a:t>• Average recovery cost for educational institutions: $1.42M per incident</a:t>
            </a:r>
          </a:p>
          <a:p>
            <a:pPr>
              <a:spcAft>
                <a:spcPts val="1200"/>
              </a:spcAft>
              <a:defRPr sz="1800">
                <a:solidFill>
                  <a:srgbClr val="50565B"/>
                </a:solidFill>
              </a:defRPr>
            </a:pPr>
            <a:r>
              <a:t>• Utah school districts face targeted phishing campaigns at start of school year</a:t>
            </a:r>
          </a:p>
          <a:p>
            <a:pPr>
              <a:spcAft>
                <a:spcPts val="1200"/>
              </a:spcAft>
              <a:defRPr sz="1800">
                <a:solidFill>
                  <a:srgbClr val="50565B"/>
                </a:solidFill>
              </a:defRPr>
            </a:pPr>
            <a:r>
              <a:t>• Student data (PII) is high-value target for identity theft and fraud</a:t>
            </a:r>
          </a:p>
          <a:p>
            <a:pPr>
              <a:spcAft>
                <a:spcPts val="1200"/>
              </a:spcAft>
              <a:defRPr sz="1800">
                <a:solidFill>
                  <a:srgbClr val="50565B"/>
                </a:solidFill>
              </a:defRPr>
            </a:pPr>
            <a:r>
              <a:t>• Business email compromise (BEC) attacks on district financial operations</a:t>
            </a:r>
          </a:p>
          <a:p>
            <a:pPr>
              <a:spcAft>
                <a:spcPts val="1200"/>
              </a:spcAft>
              <a:defRPr sz="1800">
                <a:solidFill>
                  <a:srgbClr val="50565B"/>
                </a:solidFill>
              </a:defRPr>
            </a:pPr>
            <a:r>
              <a:t>• Supply chain attacks through educational technology vendors</a:t>
            </a:r>
          </a:p>
          <a:p>
            <a:pPr>
              <a:spcAft>
                <a:spcPts val="1200"/>
              </a:spcAft>
              <a:defRPr sz="1800">
                <a:solidFill>
                  <a:srgbClr val="50565B"/>
                </a:solidFill>
              </a:defRPr>
            </a:pPr>
            <a:r>
              <a:t>• Insider threats from disgruntled employees or compromised accounts</a:t>
            </a:r>
          </a:p>
          <a:p/>
          <a:p>
            <a:pPr>
              <a:defRPr sz="1400" i="1">
                <a:solidFill>
                  <a:srgbClr val="B39700"/>
                </a:solidFill>
              </a:defRPr>
            </a:pPr>
            <a:r>
              <a:t>Note: Source: K-12 Cybersecurity Resource Center, 2024 Report</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91695" cy="1097280"/>
          </a:xfrm>
          <a:prstGeom prst="rect">
            <a:avLst/>
          </a:prstGeom>
          <a:solidFill>
            <a:srgbClr val="00285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228600"/>
            <a:ext cx="10972800" cy="731520"/>
          </a:xfrm>
          <a:prstGeom prst="rect">
            <a:avLst/>
          </a:prstGeom>
          <a:noFill/>
        </p:spPr>
        <p:txBody>
          <a:bodyPr wrap="none">
            <a:spAutoFit/>
          </a:bodyPr>
          <a:lstStyle/>
          <a:p>
            <a:pPr>
              <a:defRPr sz="2800" b="1">
                <a:solidFill>
                  <a:srgbClr val="FFFFFF"/>
                </a:solidFill>
              </a:defRPr>
            </a:pPr>
            <a:r>
              <a:t>Financial Impact of Cyber Incidents</a:t>
            </a:r>
          </a:p>
        </p:txBody>
      </p:sp>
      <p:sp>
        <p:nvSpPr>
          <p:cNvPr id="5" name="TextBox 4"/>
          <p:cNvSpPr txBox="1"/>
          <p:nvPr/>
        </p:nvSpPr>
        <p:spPr>
          <a:xfrm>
            <a:off x="457200" y="1371600"/>
            <a:ext cx="11277295" cy="5029200"/>
          </a:xfrm>
          <a:prstGeom prst="rect">
            <a:avLst/>
          </a:prstGeom>
          <a:noFill/>
        </p:spPr>
        <p:txBody>
          <a:bodyPr wrap="square">
            <a:spAutoFit/>
          </a:bodyPr>
          <a:lstStyle/>
          <a:p>
            <a:pPr>
              <a:spcAft>
                <a:spcPts val="1200"/>
              </a:spcAft>
              <a:defRPr sz="1800">
                <a:solidFill>
                  <a:srgbClr val="50565B"/>
                </a:solidFill>
              </a:defRPr>
            </a:pPr>
            <a:r>
              <a:t>• Direct Costs: Incident response ($50K-$150K), recovery services ($100K-$500K)</a:t>
            </a:r>
          </a:p>
          <a:p>
            <a:pPr>
              <a:spcAft>
                <a:spcPts val="1200"/>
              </a:spcAft>
              <a:defRPr sz="1800">
                <a:solidFill>
                  <a:srgbClr val="50565B"/>
                </a:solidFill>
              </a:defRPr>
            </a:pPr>
            <a:r>
              <a:t>• Regulatory Fines: Potential FERPA violations up to $1.5M per incident</a:t>
            </a:r>
          </a:p>
          <a:p>
            <a:pPr>
              <a:spcAft>
                <a:spcPts val="1200"/>
              </a:spcAft>
              <a:defRPr sz="1800">
                <a:solidFill>
                  <a:srgbClr val="50565B"/>
                </a:solidFill>
              </a:defRPr>
            </a:pPr>
            <a:r>
              <a:t>• Operational Disruption: School closure costs ~$10K per day per school</a:t>
            </a:r>
          </a:p>
          <a:p>
            <a:pPr>
              <a:spcAft>
                <a:spcPts val="1200"/>
              </a:spcAft>
              <a:defRPr sz="1800">
                <a:solidFill>
                  <a:srgbClr val="50565B"/>
                </a:solidFill>
              </a:defRPr>
            </a:pPr>
            <a:r>
              <a:t>• Reputational Damage: Enrollment decline, community trust erosion</a:t>
            </a:r>
          </a:p>
          <a:p>
            <a:pPr>
              <a:spcAft>
                <a:spcPts val="1200"/>
              </a:spcAft>
              <a:defRPr sz="1800">
                <a:solidFill>
                  <a:srgbClr val="50565B"/>
                </a:solidFill>
              </a:defRPr>
            </a:pPr>
            <a:r>
              <a:t>• Legal Liability: Class action lawsuits from affected families</a:t>
            </a:r>
          </a:p>
          <a:p>
            <a:pPr>
              <a:spcAft>
                <a:spcPts val="1200"/>
              </a:spcAft>
              <a:defRPr sz="1800">
                <a:solidFill>
                  <a:srgbClr val="50565B"/>
                </a:solidFill>
              </a:defRPr>
            </a:pPr>
            <a:r>
              <a:t>• Credit Monitoring: $100-$300 per affected individual for 3 years</a:t>
            </a:r>
          </a:p>
          <a:p>
            <a:pPr>
              <a:spcAft>
                <a:spcPts val="1200"/>
              </a:spcAft>
              <a:defRPr sz="1800">
                <a:solidFill>
                  <a:srgbClr val="50565B"/>
                </a:solidFill>
              </a:defRPr>
            </a:pPr>
            <a:r>
              <a:t>• Insurance Premiums: Cyber insurance costs increase 40-100% post-incident</a:t>
            </a:r>
          </a:p>
          <a:p/>
          <a:p>
            <a:pPr>
              <a:defRPr sz="1400" i="1">
                <a:solidFill>
                  <a:srgbClr val="B39700"/>
                </a:solidFill>
              </a:defRPr>
            </a:pPr>
            <a:r>
              <a:t>Note: Based on national averages - adjust for your district size</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0F0F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274320" cy="6858000"/>
          </a:xfrm>
          <a:prstGeom prst="rect">
            <a:avLst/>
          </a:prstGeom>
          <a:solidFill>
            <a:srgbClr val="00285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914400" y="2286000"/>
            <a:ext cx="1828800" cy="1371600"/>
          </a:xfrm>
          <a:prstGeom prst="rect">
            <a:avLst/>
          </a:prstGeom>
          <a:noFill/>
        </p:spPr>
        <p:txBody>
          <a:bodyPr wrap="none">
            <a:spAutoFit/>
          </a:bodyPr>
          <a:lstStyle/>
          <a:p>
            <a:pPr>
              <a:defRPr sz="7200" b="1">
                <a:solidFill>
                  <a:srgbClr val="F05023"/>
                </a:solidFill>
              </a:defRPr>
            </a:pPr>
            <a:r>
              <a:t>03</a:t>
            </a:r>
          </a:p>
        </p:txBody>
      </p:sp>
      <p:sp>
        <p:nvSpPr>
          <p:cNvPr id="5" name="TextBox 4"/>
          <p:cNvSpPr txBox="1"/>
          <p:nvPr/>
        </p:nvSpPr>
        <p:spPr>
          <a:xfrm>
            <a:off x="914400" y="3657600"/>
            <a:ext cx="10058400" cy="1371600"/>
          </a:xfrm>
          <a:prstGeom prst="rect">
            <a:avLst/>
          </a:prstGeom>
          <a:noFill/>
        </p:spPr>
        <p:txBody>
          <a:bodyPr wrap="none">
            <a:spAutoFit/>
          </a:bodyPr>
          <a:lstStyle/>
          <a:p>
            <a:pPr>
              <a:defRPr sz="4000" b="1">
                <a:solidFill>
                  <a:srgbClr val="002855"/>
                </a:solidFill>
              </a:defRPr>
            </a:pPr>
            <a:r>
              <a:t>Proposed Security Investment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